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64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6355-0513-4288-8ED5-FB57F27211A1}" type="datetimeFigureOut">
              <a:rPr lang="en-US" smtClean="0"/>
              <a:t>8/19/2014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61D7AE-4924-4B62-8255-5A391EC89E16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6355-0513-4288-8ED5-FB57F27211A1}" type="datetimeFigureOut">
              <a:rPr lang="en-US" smtClean="0"/>
              <a:t>8/19/2014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D7AE-4924-4B62-8255-5A391EC89E16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6355-0513-4288-8ED5-FB57F27211A1}" type="datetimeFigureOut">
              <a:rPr lang="en-US" smtClean="0"/>
              <a:t>8/19/2014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D7AE-4924-4B62-8255-5A391EC89E16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7B86355-0513-4288-8ED5-FB57F27211A1}" type="datetimeFigureOut">
              <a:rPr lang="en-US" smtClean="0"/>
              <a:t>8/19/2014</a:t>
            </a:fld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F61D7AE-4924-4B62-8255-5A391EC89E16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6355-0513-4288-8ED5-FB57F27211A1}" type="datetimeFigureOut">
              <a:rPr lang="en-US" smtClean="0"/>
              <a:t>8/19/2014</a:t>
            </a:fld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61D7AE-4924-4B62-8255-5A391EC89E16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D7B86355-0513-4288-8ED5-FB57F27211A1}" type="datetimeFigureOut">
              <a:rPr lang="en-US" smtClean="0"/>
              <a:t>8/19/2014</a:t>
            </a:fld>
            <a:endParaRPr lang="en-US" dirty="0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F61D7AE-4924-4B62-8255-5A391EC89E16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D7B86355-0513-4288-8ED5-FB57F27211A1}" type="datetimeFigureOut">
              <a:rPr lang="en-US" smtClean="0"/>
              <a:t>8/19/2014</a:t>
            </a:fld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9F61D7AE-4924-4B62-8255-5A391EC89E16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6355-0513-4288-8ED5-FB57F27211A1}" type="datetimeFigureOut">
              <a:rPr lang="en-US" smtClean="0"/>
              <a:t>8/19/2014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61D7AE-4924-4B62-8255-5A391EC89E16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6355-0513-4288-8ED5-FB57F27211A1}" type="datetimeFigureOut">
              <a:rPr lang="en-US" smtClean="0"/>
              <a:t>8/19/2014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61D7AE-4924-4B62-8255-5A391EC89E16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D7B86355-0513-4288-8ED5-FB57F27211A1}" type="datetimeFigureOut">
              <a:rPr lang="en-US" smtClean="0"/>
              <a:t>8/19/2014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F61D7AE-4924-4B62-8255-5A391EC89E16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7B86355-0513-4288-8ED5-FB57F27211A1}" type="datetimeFigureOut">
              <a:rPr lang="en-US" smtClean="0"/>
              <a:t>8/19/2014</a:t>
            </a:fld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F61D7AE-4924-4B62-8255-5A391EC89E16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D7B86355-0513-4288-8ED5-FB57F27211A1}" type="datetimeFigureOut">
              <a:rPr lang="en-US" smtClean="0"/>
              <a:t>8/19/2014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9F61D7AE-4924-4B62-8255-5A391EC89E16}" type="slidenum">
              <a:rPr lang="en-US" smtClean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36096" y="5013176"/>
            <a:ext cx="3528392" cy="1440806"/>
          </a:xfrm>
        </p:spPr>
        <p:txBody>
          <a:bodyPr/>
          <a:lstStyle/>
          <a:p>
            <a:r>
              <a:rPr lang="en-US" b="1" i="0" dirty="0" smtClean="0"/>
              <a:t>Julian Mendoza</a:t>
            </a:r>
          </a:p>
          <a:p>
            <a:r>
              <a:rPr lang="es-CO" b="1" i="0" dirty="0" smtClean="0"/>
              <a:t>Daniel Sánchez </a:t>
            </a:r>
            <a:endParaRPr lang="en-US" b="1" i="0" dirty="0"/>
          </a:p>
          <a:p>
            <a:r>
              <a:rPr lang="es-CO" b="1" i="0" dirty="0" smtClean="0"/>
              <a:t>Cristhian Varón</a:t>
            </a:r>
            <a:endParaRPr lang="en-US" i="0" dirty="0"/>
          </a:p>
          <a:p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1916832"/>
            <a:ext cx="7680960" cy="2438399"/>
          </a:xfrm>
        </p:spPr>
        <p:txBody>
          <a:bodyPr/>
          <a:lstStyle/>
          <a:p>
            <a:r>
              <a:rPr lang="es-CO" dirty="0" smtClean="0"/>
              <a:t>Metonimia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550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627784" y="1988840"/>
            <a:ext cx="4176464" cy="926231"/>
          </a:xfrm>
        </p:spPr>
        <p:txBody>
          <a:bodyPr>
            <a:normAutofit fontScale="90000"/>
          </a:bodyPr>
          <a:lstStyle/>
          <a:p>
            <a:pPr algn="ctr"/>
            <a:r>
              <a:rPr lang="es-CO" dirty="0" smtClean="0"/>
              <a:t>Metonimia</a:t>
            </a:r>
            <a:endParaRPr lang="en-US" dirty="0"/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1475656" y="3284984"/>
            <a:ext cx="6012160" cy="2808312"/>
          </a:xfrm>
        </p:spPr>
        <p:txBody>
          <a:bodyPr>
            <a:normAutofit lnSpcReduction="10000"/>
          </a:bodyPr>
          <a:lstStyle/>
          <a:p>
            <a:pPr algn="just"/>
            <a:r>
              <a:rPr lang="es-CO" b="1" i="0" dirty="0" smtClean="0">
                <a:solidFill>
                  <a:schemeClr val="tx1">
                    <a:lumMod val="95000"/>
                  </a:schemeClr>
                </a:solidFill>
              </a:rPr>
              <a:t>Es una figura retórica donde se observa </a:t>
            </a:r>
            <a:r>
              <a:rPr lang="es-CO" b="1" i="0" dirty="0">
                <a:solidFill>
                  <a:schemeClr val="tx1">
                    <a:lumMod val="95000"/>
                  </a:schemeClr>
                </a:solidFill>
              </a:rPr>
              <a:t>un fenómeno de </a:t>
            </a:r>
            <a:r>
              <a:rPr lang="es-CO" b="1" i="0" dirty="0" smtClean="0">
                <a:solidFill>
                  <a:schemeClr val="tx1">
                    <a:lumMod val="95000"/>
                  </a:schemeClr>
                </a:solidFill>
              </a:rPr>
              <a:t>cambio semántico el </a:t>
            </a:r>
            <a:r>
              <a:rPr lang="es-CO" b="1" i="0" dirty="0">
                <a:solidFill>
                  <a:schemeClr val="tx1">
                    <a:lumMod val="95000"/>
                  </a:schemeClr>
                </a:solidFill>
              </a:rPr>
              <a:t>cual </a:t>
            </a:r>
            <a:r>
              <a:rPr lang="es-CO" b="1" i="0" dirty="0" smtClean="0">
                <a:solidFill>
                  <a:schemeClr val="tx1">
                    <a:lumMod val="95000"/>
                  </a:schemeClr>
                </a:solidFill>
              </a:rPr>
              <a:t>se da cuando se </a:t>
            </a:r>
            <a:r>
              <a:rPr lang="es-CO" b="1" i="0" dirty="0">
                <a:solidFill>
                  <a:schemeClr val="tx1">
                    <a:lumMod val="95000"/>
                  </a:schemeClr>
                </a:solidFill>
              </a:rPr>
              <a:t>designa una cosa o idea con el nombre de otra, sirviéndose de alguna relación semántica existente entre </a:t>
            </a:r>
            <a:r>
              <a:rPr lang="es-CO" b="1" i="0" dirty="0" smtClean="0">
                <a:solidFill>
                  <a:schemeClr val="tx1">
                    <a:lumMod val="95000"/>
                  </a:schemeClr>
                </a:solidFill>
              </a:rPr>
              <a:t>ambas</a:t>
            </a:r>
          </a:p>
          <a:p>
            <a:pPr algn="just"/>
            <a:r>
              <a:rPr lang="es-CO" b="1" dirty="0" smtClean="0">
                <a:solidFill>
                  <a:schemeClr val="tx1">
                    <a:lumMod val="95000"/>
                  </a:schemeClr>
                </a:solidFill>
              </a:rPr>
              <a:t>EJEMPLO:</a:t>
            </a:r>
          </a:p>
          <a:p>
            <a:pPr algn="ctr"/>
            <a:r>
              <a:rPr lang="es-CO" b="1" i="0" dirty="0">
                <a:solidFill>
                  <a:srgbClr val="FFFF00"/>
                </a:solidFill>
              </a:rPr>
              <a:t>“Le hizo daño el sol</a:t>
            </a:r>
            <a:r>
              <a:rPr lang="es-CO" b="1" i="0" dirty="0" smtClean="0">
                <a:solidFill>
                  <a:srgbClr val="FFFF00"/>
                </a:solidFill>
              </a:rPr>
              <a:t>” (Se refiere al daño producido por el calor proveniente del sol)</a:t>
            </a:r>
            <a:endParaRPr lang="es-CO" b="1" i="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61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21162"/>
            <a:ext cx="4824536" cy="720080"/>
          </a:xfrm>
        </p:spPr>
        <p:txBody>
          <a:bodyPr>
            <a:normAutofit/>
          </a:bodyPr>
          <a:lstStyle/>
          <a:p>
            <a:pPr algn="ctr"/>
            <a:r>
              <a:rPr lang="es-CO" sz="3500" dirty="0" smtClean="0"/>
              <a:t>Tipos de </a:t>
            </a:r>
            <a:r>
              <a:rPr lang="es-CO" sz="3500" dirty="0" smtClean="0"/>
              <a:t>Metonimia</a:t>
            </a:r>
            <a:endParaRPr lang="en-US" sz="3500" dirty="0"/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116497" y="836712"/>
            <a:ext cx="9036496" cy="5904656"/>
          </a:xfrm>
        </p:spPr>
        <p:txBody>
          <a:bodyPr>
            <a:noAutofit/>
          </a:bodyPr>
          <a:lstStyle/>
          <a:p>
            <a:r>
              <a:rPr lang="es-CO" sz="1450" b="1" i="0" dirty="0"/>
              <a:t>a) Cuando se designa una </a:t>
            </a:r>
            <a:r>
              <a:rPr lang="es-CO" sz="1450" b="1" dirty="0"/>
              <a:t>causa</a:t>
            </a:r>
            <a:r>
              <a:rPr lang="es-CO" sz="1450" b="1" i="0" dirty="0"/>
              <a:t> por medio de su </a:t>
            </a:r>
            <a:r>
              <a:rPr lang="es-CO" sz="1450" b="1" dirty="0"/>
              <a:t>efecto</a:t>
            </a:r>
            <a:r>
              <a:rPr lang="es-CO" sz="1450" b="1" i="0" dirty="0"/>
              <a:t>:</a:t>
            </a:r>
          </a:p>
          <a:p>
            <a:r>
              <a:rPr lang="es-CO" sz="1450" b="1" i="0" dirty="0">
                <a:solidFill>
                  <a:srgbClr val="FFFF00"/>
                </a:solidFill>
              </a:rPr>
              <a:t>- “Ana fue la alegría de la fiesta” (fue la causa de la alegría de la fiesta).</a:t>
            </a:r>
          </a:p>
          <a:p>
            <a:r>
              <a:rPr lang="es-CO" sz="1450" b="1" i="0" dirty="0"/>
              <a:t>b) Cuando se alude al </a:t>
            </a:r>
            <a:r>
              <a:rPr lang="es-CO" sz="1450" b="1" dirty="0"/>
              <a:t>efecto</a:t>
            </a:r>
            <a:r>
              <a:rPr lang="es-CO" sz="1450" b="1" i="0" dirty="0"/>
              <a:t> por medio de la </a:t>
            </a:r>
            <a:r>
              <a:rPr lang="es-CO" sz="1450" b="1" dirty="0"/>
              <a:t>causa</a:t>
            </a:r>
            <a:r>
              <a:rPr lang="es-CO" sz="1450" b="1" i="0" dirty="0"/>
              <a:t>:</a:t>
            </a:r>
          </a:p>
          <a:p>
            <a:r>
              <a:rPr lang="es-CO" sz="1450" b="1" i="0" dirty="0">
                <a:solidFill>
                  <a:srgbClr val="FFFF00"/>
                </a:solidFill>
              </a:rPr>
              <a:t>- </a:t>
            </a:r>
            <a:r>
              <a:rPr lang="es-CO" sz="1450" b="1" i="0" dirty="0" smtClean="0">
                <a:solidFill>
                  <a:srgbClr val="FFFF00"/>
                </a:solidFill>
              </a:rPr>
              <a:t>“No tiene el pan debajo del hombro” (Que no tiene trabajo).</a:t>
            </a:r>
            <a:endParaRPr lang="es-CO" sz="1450" b="1" i="0" dirty="0">
              <a:solidFill>
                <a:srgbClr val="FFFF00"/>
              </a:solidFill>
            </a:endParaRPr>
          </a:p>
          <a:p>
            <a:r>
              <a:rPr lang="es-CO" sz="1450" b="1" i="0" dirty="0"/>
              <a:t>c) Cuando se denomina un </a:t>
            </a:r>
            <a:r>
              <a:rPr lang="es-CO" sz="1450" b="1" dirty="0"/>
              <a:t>objeto</a:t>
            </a:r>
            <a:r>
              <a:rPr lang="es-CO" sz="1450" b="1" i="0" dirty="0"/>
              <a:t> por medio del </a:t>
            </a:r>
            <a:r>
              <a:rPr lang="es-CO" sz="1450" b="1" dirty="0"/>
              <a:t>lugar</a:t>
            </a:r>
            <a:r>
              <a:rPr lang="es-CO" sz="1450" b="1" i="0" dirty="0"/>
              <a:t> donde produce o de donde procede:</a:t>
            </a:r>
          </a:p>
          <a:p>
            <a:r>
              <a:rPr lang="es-CO" sz="1450" b="1" i="0" dirty="0">
                <a:solidFill>
                  <a:srgbClr val="FFFF00"/>
                </a:solidFill>
              </a:rPr>
              <a:t>- “Un </a:t>
            </a:r>
            <a:r>
              <a:rPr lang="es-CO" sz="1450" b="1" i="0" dirty="0" smtClean="0">
                <a:solidFill>
                  <a:srgbClr val="FFFF00"/>
                </a:solidFill>
              </a:rPr>
              <a:t>Veleño ” (un bocadillo de guayaba </a:t>
            </a:r>
            <a:r>
              <a:rPr lang="en-US" sz="1450" b="1" i="0" dirty="0" smtClean="0">
                <a:solidFill>
                  <a:srgbClr val="FFFF00"/>
                </a:solidFill>
              </a:rPr>
              <a:t>de </a:t>
            </a:r>
            <a:r>
              <a:rPr lang="es-CO" sz="1450" b="1" i="0" dirty="0" smtClean="0">
                <a:solidFill>
                  <a:srgbClr val="FFFF00"/>
                </a:solidFill>
              </a:rPr>
              <a:t>Vélez, Santander).</a:t>
            </a:r>
            <a:endParaRPr lang="es-CO" sz="1450" b="1" i="0" dirty="0">
              <a:solidFill>
                <a:srgbClr val="FFFF00"/>
              </a:solidFill>
            </a:endParaRPr>
          </a:p>
          <a:p>
            <a:r>
              <a:rPr lang="es-CO" sz="1450" b="1" i="0" dirty="0"/>
              <a:t>d) Cuando se designa a un pintor, escritor, </a:t>
            </a:r>
            <a:r>
              <a:rPr lang="es-CO" sz="1450" b="1" i="0" dirty="0" smtClean="0"/>
              <a:t>soldado, etc., </a:t>
            </a:r>
            <a:r>
              <a:rPr lang="es-CO" sz="1450" b="1" i="0" dirty="0"/>
              <a:t>por medio del </a:t>
            </a:r>
            <a:r>
              <a:rPr lang="es-CO" sz="1450" b="1" dirty="0"/>
              <a:t>instrumento</a:t>
            </a:r>
            <a:r>
              <a:rPr lang="es-CO" sz="1450" b="1" i="0" dirty="0"/>
              <a:t> que </a:t>
            </a:r>
            <a:r>
              <a:rPr lang="es-CO" sz="1450" b="1" i="0" dirty="0" smtClean="0"/>
              <a:t>utiliza:</a:t>
            </a:r>
            <a:endParaRPr lang="es-CO" sz="1450" b="1" i="0" dirty="0"/>
          </a:p>
          <a:p>
            <a:r>
              <a:rPr lang="es-CO" sz="1450" b="1" i="0" dirty="0">
                <a:solidFill>
                  <a:srgbClr val="FFFF00"/>
                </a:solidFill>
              </a:rPr>
              <a:t>- “Es un gran pincel</a:t>
            </a:r>
            <a:r>
              <a:rPr lang="es-CO" sz="1450" b="1" i="0" dirty="0" smtClean="0">
                <a:solidFill>
                  <a:srgbClr val="FFFF00"/>
                </a:solidFill>
              </a:rPr>
              <a:t>” (gran pintor); </a:t>
            </a:r>
            <a:r>
              <a:rPr lang="es-CO" sz="1450" b="1" i="0" dirty="0">
                <a:solidFill>
                  <a:srgbClr val="FFFF00"/>
                </a:solidFill>
              </a:rPr>
              <a:t>“tiene una pluma incisiva” (escritor </a:t>
            </a:r>
            <a:r>
              <a:rPr lang="es-CO" sz="1450" b="1" i="0" dirty="0" smtClean="0">
                <a:solidFill>
                  <a:srgbClr val="FFFF00"/>
                </a:solidFill>
              </a:rPr>
              <a:t>destacado); </a:t>
            </a:r>
            <a:r>
              <a:rPr lang="es-CO" sz="1450" b="1" i="0" dirty="0">
                <a:solidFill>
                  <a:srgbClr val="FFFF00"/>
                </a:solidFill>
              </a:rPr>
              <a:t>“es el </a:t>
            </a:r>
            <a:r>
              <a:rPr lang="es-CO" sz="1450" b="1" i="0" dirty="0" smtClean="0">
                <a:solidFill>
                  <a:srgbClr val="FFFF00"/>
                </a:solidFill>
              </a:rPr>
              <a:t>mandamás </a:t>
            </a:r>
            <a:r>
              <a:rPr lang="es-CO" sz="1450" b="1" i="0" dirty="0">
                <a:solidFill>
                  <a:srgbClr val="FFFF00"/>
                </a:solidFill>
              </a:rPr>
              <a:t>del </a:t>
            </a:r>
            <a:r>
              <a:rPr lang="es-CO" sz="1450" b="1" i="0" dirty="0" smtClean="0">
                <a:solidFill>
                  <a:srgbClr val="FFFF00"/>
                </a:solidFill>
              </a:rPr>
              <a:t>pelotón” (el comandante de ese grupo).</a:t>
            </a:r>
          </a:p>
          <a:p>
            <a:r>
              <a:rPr lang="es-CO" sz="1450" b="1" i="0" dirty="0" smtClean="0"/>
              <a:t>e</a:t>
            </a:r>
            <a:r>
              <a:rPr lang="es-CO" sz="1450" b="1" i="0" dirty="0"/>
              <a:t>) cuando se menciona una obra por el </a:t>
            </a:r>
            <a:r>
              <a:rPr lang="es-CO" sz="1450" b="1" dirty="0"/>
              <a:t>autor</a:t>
            </a:r>
            <a:r>
              <a:rPr lang="es-CO" sz="1450" b="1" i="0" dirty="0"/>
              <a:t> de la misma:</a:t>
            </a:r>
          </a:p>
          <a:p>
            <a:r>
              <a:rPr lang="es-CO" sz="1450" b="1" i="0" dirty="0">
                <a:solidFill>
                  <a:srgbClr val="FFFF00"/>
                </a:solidFill>
              </a:rPr>
              <a:t>- “En el Museo del </a:t>
            </a:r>
            <a:r>
              <a:rPr lang="es-CO" sz="1450" b="1" i="0" dirty="0" smtClean="0">
                <a:solidFill>
                  <a:srgbClr val="FFFF00"/>
                </a:solidFill>
              </a:rPr>
              <a:t>Bogotá </a:t>
            </a:r>
            <a:r>
              <a:rPr lang="es-CO" sz="1450" b="1" i="0" dirty="0">
                <a:solidFill>
                  <a:srgbClr val="FFFF00"/>
                </a:solidFill>
              </a:rPr>
              <a:t>hay varios </a:t>
            </a:r>
            <a:r>
              <a:rPr lang="es-CO" sz="1450" b="1" i="0" dirty="0" smtClean="0">
                <a:solidFill>
                  <a:srgbClr val="FFFF00"/>
                </a:solidFill>
              </a:rPr>
              <a:t>Boteros” </a:t>
            </a:r>
            <a:r>
              <a:rPr lang="es-CO" sz="1450" b="1" i="0" dirty="0">
                <a:solidFill>
                  <a:srgbClr val="FFFF00"/>
                </a:solidFill>
              </a:rPr>
              <a:t>(varios cuadros de </a:t>
            </a:r>
            <a:r>
              <a:rPr lang="es-CO" sz="1450" b="1" i="0" dirty="0" smtClean="0">
                <a:solidFill>
                  <a:srgbClr val="FFFF00"/>
                </a:solidFill>
              </a:rPr>
              <a:t>Boteros).</a:t>
            </a:r>
            <a:endParaRPr lang="es-CO" sz="1450" b="1" i="0" dirty="0">
              <a:solidFill>
                <a:srgbClr val="FFFF00"/>
              </a:solidFill>
            </a:endParaRPr>
          </a:p>
          <a:p>
            <a:r>
              <a:rPr lang="es-CO" sz="1450" b="1" i="0" dirty="0"/>
              <a:t>f) Cuando se designa una característica </a:t>
            </a:r>
            <a:r>
              <a:rPr lang="es-CO" sz="1450" b="1" dirty="0"/>
              <a:t>moral</a:t>
            </a:r>
            <a:r>
              <a:rPr lang="es-CO" sz="1450" b="1" i="0" dirty="0"/>
              <a:t> por medio de una realidad </a:t>
            </a:r>
            <a:r>
              <a:rPr lang="es-CO" sz="1450" b="1" dirty="0"/>
              <a:t>física</a:t>
            </a:r>
            <a:r>
              <a:rPr lang="es-CO" sz="1450" b="1" i="0" dirty="0"/>
              <a:t>:</a:t>
            </a:r>
          </a:p>
          <a:p>
            <a:r>
              <a:rPr lang="es-CO" sz="1450" b="1" i="0" dirty="0">
                <a:solidFill>
                  <a:srgbClr val="FFFF00"/>
                </a:solidFill>
              </a:rPr>
              <a:t>- “No tiene corazón” (es una persona sin sentimientos).</a:t>
            </a:r>
          </a:p>
          <a:p>
            <a:r>
              <a:rPr lang="es-CO" sz="1450" b="1" i="0" dirty="0"/>
              <a:t>g) Cuando se emplea el </a:t>
            </a:r>
            <a:r>
              <a:rPr lang="es-CO" sz="1450" b="1" dirty="0"/>
              <a:t>signo </a:t>
            </a:r>
            <a:r>
              <a:rPr lang="es-CO" sz="1450" b="1" i="0" dirty="0"/>
              <a:t> para designar la cosa </a:t>
            </a:r>
            <a:r>
              <a:rPr lang="es-CO" sz="1450" b="1" dirty="0"/>
              <a:t>significada</a:t>
            </a:r>
            <a:r>
              <a:rPr lang="es-CO" sz="1450" b="1" i="0" dirty="0"/>
              <a:t>:</a:t>
            </a:r>
          </a:p>
          <a:p>
            <a:r>
              <a:rPr lang="es-CO" sz="1450" b="1" i="0" dirty="0">
                <a:solidFill>
                  <a:srgbClr val="FFFF00"/>
                </a:solidFill>
              </a:rPr>
              <a:t>- “La </a:t>
            </a:r>
            <a:r>
              <a:rPr lang="es-CO" sz="1450" b="1" i="0" dirty="0" smtClean="0">
                <a:solidFill>
                  <a:srgbClr val="FFFF00"/>
                </a:solidFill>
              </a:rPr>
              <a:t>Esvástica dominó Europa” </a:t>
            </a:r>
            <a:r>
              <a:rPr lang="es-CO" sz="1450" b="1" i="0" dirty="0">
                <a:solidFill>
                  <a:srgbClr val="FFFF00"/>
                </a:solidFill>
              </a:rPr>
              <a:t>(los </a:t>
            </a:r>
            <a:r>
              <a:rPr lang="es-CO" sz="1450" b="1" i="0" dirty="0" smtClean="0">
                <a:solidFill>
                  <a:srgbClr val="FFFF00"/>
                </a:solidFill>
              </a:rPr>
              <a:t>alemanes del tercer Reich).</a:t>
            </a:r>
            <a:endParaRPr lang="es-CO" sz="1450" b="1" i="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574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Mylar</Template>
  <TotalTime>51</TotalTime>
  <Words>27</Words>
  <Application>Microsoft Office PowerPoint</Application>
  <PresentationFormat>Presentación en pantalla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Mylar</vt:lpstr>
      <vt:lpstr>Metonimia</vt:lpstr>
      <vt:lpstr>Metonimia</vt:lpstr>
      <vt:lpstr>Tipos de Metonimia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Metonimia</dc:title>
  <dc:creator>TvsF</dc:creator>
  <cp:lastModifiedBy>TvsF</cp:lastModifiedBy>
  <cp:revision>6</cp:revision>
  <dcterms:created xsi:type="dcterms:W3CDTF">2014-08-19T08:24:01Z</dcterms:created>
  <dcterms:modified xsi:type="dcterms:W3CDTF">2014-08-19T09:41:49Z</dcterms:modified>
</cp:coreProperties>
</file>