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incipal\Desktop\onomatopeya\onomatopey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61" y="347729"/>
            <a:ext cx="3764950" cy="271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2825" y="3374265"/>
            <a:ext cx="7766936" cy="1711517"/>
          </a:xfrm>
        </p:spPr>
        <p:txBody>
          <a:bodyPr/>
          <a:lstStyle/>
          <a:p>
            <a:pPr algn="ctr"/>
            <a:r>
              <a:rPr lang="es-AR" dirty="0" smtClean="0">
                <a:solidFill>
                  <a:schemeClr val="accent2">
                    <a:lumMod val="75000"/>
                  </a:schemeClr>
                </a:solidFill>
                <a:latin typeface="Forte" panose="03060902040502070203" pitchFamily="66" charset="0"/>
              </a:rPr>
              <a:t>LA ONOMATOPEYA</a:t>
            </a:r>
            <a:endParaRPr lang="es-AR" dirty="0">
              <a:solidFill>
                <a:schemeClr val="accent2">
                  <a:lumMod val="75000"/>
                </a:schemeClr>
              </a:solidFill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047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97408"/>
            <a:ext cx="8596668" cy="1320800"/>
          </a:xfrm>
        </p:spPr>
        <p:txBody>
          <a:bodyPr/>
          <a:lstStyle/>
          <a:p>
            <a:r>
              <a:rPr lang="es-AR" dirty="0" smtClean="0">
                <a:latin typeface="Forte" panose="03060902040502070203" pitchFamily="66" charset="0"/>
              </a:rPr>
              <a:t>QUÉ ES LA ONOMATOPEYA?</a:t>
            </a:r>
            <a:endParaRPr lang="es-AR" dirty="0">
              <a:latin typeface="Forte" panose="03060902040502070203" pitchFamily="66" charset="0"/>
            </a:endParaRPr>
          </a:p>
        </p:txBody>
      </p:sp>
      <p:pic>
        <p:nvPicPr>
          <p:cNvPr id="2050" name="Picture 2" descr="C:\Users\Principal\Desktop\onomatopeya\pow-robin-onomatopoe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315" y="4533362"/>
            <a:ext cx="3278956" cy="214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latin typeface="Comic Sans MS" panose="030F0702030302020204" pitchFamily="66" charset="0"/>
              </a:rPr>
              <a:t>Según el diccionario de la Real Academia de la Lengua Española (RAE), la definición de esta palabra es</a:t>
            </a:r>
          </a:p>
          <a:p>
            <a:pPr lvl="1"/>
            <a:r>
              <a:rPr lang="es-AR" dirty="0" smtClean="0">
                <a:latin typeface="Comic Sans MS" panose="030F0702030302020204" pitchFamily="66" charset="0"/>
              </a:rPr>
              <a:t>“ Imitación o recreación del sonido de algo en el vocablo que se forma para significarlo.”</a:t>
            </a:r>
          </a:p>
          <a:p>
            <a:r>
              <a:rPr lang="es-AR" dirty="0" smtClean="0">
                <a:latin typeface="Comic Sans MS" panose="030F0702030302020204" pitchFamily="66" charset="0"/>
              </a:rPr>
              <a:t>La palabra proviene del latín ONOMATOPOEIA, que es la imitación lingüística oral o representación escrita de un sonido natural</a:t>
            </a:r>
          </a:p>
          <a:p>
            <a:r>
              <a:rPr lang="es-AR" dirty="0" smtClean="0">
                <a:latin typeface="Comic Sans MS" panose="030F0702030302020204" pitchFamily="66" charset="0"/>
              </a:rPr>
              <a:t>En lingüística la onomatopeya es el fenómeno de ciertos signos lingüísticos que describen o sugieren un objeto  o una acción que significan, directamente o por algunas de sus manifestaciones.</a:t>
            </a:r>
          </a:p>
          <a:p>
            <a:pPr lvl="1"/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130330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AR" dirty="0">
              <a:latin typeface="Comic Sans MS" panose="030F0702030302020204" pitchFamily="66" charset="0"/>
            </a:endParaRPr>
          </a:p>
          <a:p>
            <a:endParaRPr lang="es-AR" dirty="0" smtClean="0">
              <a:latin typeface="Comic Sans MS" panose="030F0702030302020204" pitchFamily="66" charset="0"/>
            </a:endParaRPr>
          </a:p>
          <a:p>
            <a:r>
              <a:rPr lang="es-AR" dirty="0" smtClean="0">
                <a:latin typeface="Comic Sans MS" panose="030F0702030302020204" pitchFamily="66" charset="0"/>
              </a:rPr>
              <a:t>Es una figura retorica, que consiste en una repetición o una aliteración de sonidos lingüísticos que imitan los sonidos que tienen una correspondencia con algún elemento de la realidad.</a:t>
            </a:r>
          </a:p>
          <a:p>
            <a:pPr lvl="1"/>
            <a:r>
              <a:rPr lang="es-AR" dirty="0" smtClean="0">
                <a:latin typeface="Comic Sans MS" panose="030F0702030302020204" pitchFamily="66" charset="0"/>
              </a:rPr>
              <a:t>Aliteración según la RAE, es la repetición notoria del mismo o de los mismos fonemas, sobre todo consonánticos , en una frase.</a:t>
            </a:r>
          </a:p>
          <a:p>
            <a:pPr lvl="1"/>
            <a:r>
              <a:rPr lang="es-AR" dirty="0" err="1" smtClean="0">
                <a:latin typeface="Comic Sans MS" panose="030F0702030302020204" pitchFamily="66" charset="0"/>
              </a:rPr>
              <a:t>Ref</a:t>
            </a:r>
            <a:r>
              <a:rPr lang="es-AR" dirty="0" smtClean="0">
                <a:latin typeface="Comic Sans MS" panose="030F0702030302020204" pitchFamily="66" charset="0"/>
              </a:rPr>
              <a:t> 2. Figura que, mediante la repetición de fonemas, sobre todo consonánticos, contribuye a la estructura o expresividad del verso.</a:t>
            </a:r>
            <a:endParaRPr lang="es-AR" dirty="0">
              <a:latin typeface="Comic Sans MS" panose="030F0702030302020204" pitchFamily="66" charset="0"/>
            </a:endParaRPr>
          </a:p>
          <a:p>
            <a:endParaRPr lang="es-AR" dirty="0" smtClean="0">
              <a:latin typeface="Comic Sans MS" panose="030F0702030302020204" pitchFamily="66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3074" name="Picture 2" descr="C:\Users\Principal\Desktop\onomatopeya\Onomatope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7" y="631065"/>
            <a:ext cx="4142749" cy="531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783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9335" y="1154330"/>
            <a:ext cx="4390130" cy="4203281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>
                <a:latin typeface="Comic Sans MS" panose="030F0702030302020204" pitchFamily="66" charset="0"/>
              </a:rPr>
              <a:t>Las onomatopeyas son muy utilizadas en los comics y en las historietas como efectos de sonido. </a:t>
            </a:r>
            <a:endParaRPr lang="es-AR" sz="25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 smtClean="0">
                <a:latin typeface="Comic Sans MS" panose="030F0702030302020204" pitchFamily="66" charset="0"/>
              </a:rPr>
              <a:t>Cada idioma tiene sus propias onomatopeyas y, a pesar que estos términos o expresiones surgen a partir  de la imitación de los mismos sonidos, en muchos casos las diferencias son considerables.</a:t>
            </a:r>
          </a:p>
          <a:p>
            <a:pPr marL="742813" lvl="1" indent="-285750">
              <a:buFont typeface="Wingdings" panose="05000000000000000000" pitchFamily="2" charset="2"/>
              <a:buChar char="ü"/>
            </a:pPr>
            <a:r>
              <a:rPr lang="es-AR" sz="2500" dirty="0" smtClean="0">
                <a:latin typeface="Comic Sans MS" panose="030F0702030302020204" pitchFamily="66" charset="0"/>
              </a:rPr>
              <a:t>Por ejemplo, el perro que dice Guau, en ingles es </a:t>
            </a:r>
            <a:r>
              <a:rPr lang="es-AR" sz="2500" dirty="0" err="1" smtClean="0">
                <a:latin typeface="Comic Sans MS" panose="030F0702030302020204" pitchFamily="66" charset="0"/>
              </a:rPr>
              <a:t>woof</a:t>
            </a:r>
            <a:r>
              <a:rPr lang="es-AR" sz="2500" dirty="0" smtClean="0">
                <a:latin typeface="Comic Sans MS" panose="030F0702030302020204" pitchFamily="66" charset="0"/>
              </a:rPr>
              <a:t>, la rana que dice </a:t>
            </a:r>
            <a:r>
              <a:rPr lang="es-AR" sz="2500" dirty="0" err="1" smtClean="0">
                <a:latin typeface="Comic Sans MS" panose="030F0702030302020204" pitchFamily="66" charset="0"/>
              </a:rPr>
              <a:t>croac</a:t>
            </a:r>
            <a:r>
              <a:rPr lang="es-AR" sz="2500" dirty="0" smtClean="0">
                <a:latin typeface="Comic Sans MS" panose="030F0702030302020204" pitchFamily="66" charset="0"/>
              </a:rPr>
              <a:t> en ingles es </a:t>
            </a:r>
            <a:r>
              <a:rPr lang="es-AR" sz="2500" dirty="0" err="1" smtClean="0">
                <a:latin typeface="Comic Sans MS" panose="030F0702030302020204" pitchFamily="66" charset="0"/>
              </a:rPr>
              <a:t>ribbit</a:t>
            </a:r>
            <a:r>
              <a:rPr lang="es-AR" sz="2500" dirty="0" smtClean="0">
                <a:latin typeface="Comic Sans MS" panose="030F0702030302020204" pitchFamily="66" charset="0"/>
              </a:rPr>
              <a:t>, el pato que dice </a:t>
            </a:r>
            <a:r>
              <a:rPr lang="es-AR" sz="2500" dirty="0" err="1" smtClean="0">
                <a:latin typeface="Comic Sans MS" panose="030F0702030302020204" pitchFamily="66" charset="0"/>
              </a:rPr>
              <a:t>cuac</a:t>
            </a:r>
            <a:r>
              <a:rPr lang="es-AR" sz="2500" dirty="0" smtClean="0">
                <a:latin typeface="Comic Sans MS" panose="030F0702030302020204" pitchFamily="66" charset="0"/>
              </a:rPr>
              <a:t> en francés es </a:t>
            </a:r>
            <a:r>
              <a:rPr lang="es-AR" sz="2500" dirty="0" err="1" smtClean="0">
                <a:latin typeface="Comic Sans MS" panose="030F0702030302020204" pitchFamily="66" charset="0"/>
              </a:rPr>
              <a:t>coin</a:t>
            </a:r>
            <a:r>
              <a:rPr lang="es-AR" sz="2500" dirty="0" smtClean="0">
                <a:latin typeface="Comic Sans MS" panose="030F0702030302020204" pitchFamily="66" charset="0"/>
              </a:rPr>
              <a:t> – </a:t>
            </a:r>
            <a:r>
              <a:rPr lang="es-AR" sz="2500" dirty="0" err="1" smtClean="0">
                <a:latin typeface="Comic Sans MS" panose="030F0702030302020204" pitchFamily="66" charset="0"/>
              </a:rPr>
              <a:t>coin</a:t>
            </a:r>
            <a:r>
              <a:rPr lang="es-AR" sz="2500" dirty="0" smtClean="0">
                <a:latin typeface="Comic Sans MS" panose="030F0702030302020204" pitchFamily="66" charset="0"/>
              </a:rPr>
              <a:t>.</a:t>
            </a:r>
            <a:endParaRPr lang="es-AR" sz="2500" dirty="0">
              <a:latin typeface="Comic Sans MS" panose="030F0702030302020204" pitchFamily="66" charset="0"/>
            </a:endParaRPr>
          </a:p>
          <a:p>
            <a:endParaRPr lang="es-AR" dirty="0"/>
          </a:p>
        </p:txBody>
      </p:sp>
      <p:pic>
        <p:nvPicPr>
          <p:cNvPr id="4098" name="Picture 2" descr="C:\Users\Principal\Desktop\onomatopeya\comi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269" y="1545465"/>
            <a:ext cx="4126035" cy="296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97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AR" dirty="0" smtClean="0">
                <a:latin typeface="Comic Sans MS" panose="030F0702030302020204" pitchFamily="66" charset="0"/>
              </a:rPr>
              <a:t>Para escribir Onomatopeyas, no se necesitan ni cursiva ni comillas ya que normalmente están acompañadas con los signos de exclamación, y se escriben con mayúsculas cuando se quiere expresar un sonido especialmente ruidoso </a:t>
            </a:r>
          </a:p>
          <a:p>
            <a:pPr>
              <a:buFont typeface="Wingdings" panose="05000000000000000000" pitchFamily="2" charset="2"/>
              <a:buChar char="v"/>
            </a:pPr>
            <a:endParaRPr lang="es-A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AR" dirty="0" smtClean="0">
                <a:latin typeface="Comic Sans MS" panose="030F0702030302020204" pitchFamily="66" charset="0"/>
              </a:rPr>
              <a:t>También se denomina Onomatopeya a un  tipo de aliteración en la cual se repiten sonidos que intentan imitar o sugerir sonidos de la naturaleza. Ejemplo: </a:t>
            </a:r>
          </a:p>
          <a:p>
            <a:pPr marL="0" indent="0">
              <a:buNone/>
            </a:pPr>
            <a:r>
              <a:rPr lang="es-AR" dirty="0">
                <a:latin typeface="Comic Sans MS" panose="030F0702030302020204" pitchFamily="66" charset="0"/>
              </a:rPr>
              <a:t>	</a:t>
            </a:r>
            <a:r>
              <a:rPr lang="es-AR" dirty="0" smtClean="0">
                <a:latin typeface="Comic Sans MS" panose="030F0702030302020204" pitchFamily="66" charset="0"/>
              </a:rPr>
              <a:t>		En el silencio solo se escuchaba</a:t>
            </a:r>
          </a:p>
          <a:p>
            <a:pPr marL="0" indent="0">
              <a:buNone/>
            </a:pPr>
            <a:r>
              <a:rPr lang="es-AR" dirty="0">
                <a:latin typeface="Comic Sans MS" panose="030F0702030302020204" pitchFamily="66" charset="0"/>
              </a:rPr>
              <a:t>	</a:t>
            </a:r>
            <a:r>
              <a:rPr lang="es-AR" dirty="0" smtClean="0">
                <a:latin typeface="Comic Sans MS" panose="030F0702030302020204" pitchFamily="66" charset="0"/>
              </a:rPr>
              <a:t>		un susurro de abejas que sonaba </a:t>
            </a:r>
          </a:p>
          <a:p>
            <a:pPr marL="0" indent="0">
              <a:buNone/>
            </a:pPr>
            <a:r>
              <a:rPr lang="es-AR" dirty="0">
                <a:latin typeface="Comic Sans MS" panose="030F0702030302020204" pitchFamily="66" charset="0"/>
              </a:rPr>
              <a:t>	</a:t>
            </a:r>
            <a:r>
              <a:rPr lang="es-AR" dirty="0" smtClean="0">
                <a:latin typeface="Comic Sans MS" panose="030F0702030302020204" pitchFamily="66" charset="0"/>
              </a:rPr>
              <a:t>	</a:t>
            </a:r>
            <a:r>
              <a:rPr lang="es-AR" sz="1050" dirty="0" smtClean="0">
                <a:latin typeface="Comic Sans MS" panose="030F0702030302020204" pitchFamily="66" charset="0"/>
              </a:rPr>
              <a:t>	(fragmento de un poema de </a:t>
            </a:r>
            <a:r>
              <a:rPr lang="es-AR" sz="1050" dirty="0" err="1" smtClean="0">
                <a:latin typeface="Comic Sans MS" panose="030F0702030302020204" pitchFamily="66" charset="0"/>
              </a:rPr>
              <a:t>Gracilaso</a:t>
            </a:r>
            <a:r>
              <a:rPr lang="es-AR" sz="1050" dirty="0" smtClean="0">
                <a:latin typeface="Comic Sans MS" panose="030F0702030302020204" pitchFamily="66" charset="0"/>
              </a:rPr>
              <a:t> de la Vega)</a:t>
            </a:r>
          </a:p>
          <a:p>
            <a:pPr marL="0" indent="0">
              <a:buNone/>
            </a:pPr>
            <a:r>
              <a:rPr lang="es-AR" dirty="0" smtClean="0">
                <a:latin typeface="Comic Sans MS" panose="030F0702030302020204" pitchFamily="66" charset="0"/>
              </a:rPr>
              <a:t>En este caso el sonido de la S imita el zumbido de la abeja sobre la que trata el poema.</a:t>
            </a:r>
          </a:p>
          <a:p>
            <a:pPr marL="0" indent="0">
              <a:buNone/>
            </a:pPr>
            <a:endParaRPr lang="es-AR" sz="1050" dirty="0"/>
          </a:p>
        </p:txBody>
      </p:sp>
      <p:pic>
        <p:nvPicPr>
          <p:cNvPr id="5122" name="Picture 2" descr="C:\Users\Principal\Desktop\onomatopeya\Onomatopeyas-Mafalda-lla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97" y="294136"/>
            <a:ext cx="6490952" cy="176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1293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58496"/>
            <a:ext cx="8596668" cy="804672"/>
          </a:xfrm>
        </p:spPr>
        <p:txBody>
          <a:bodyPr/>
          <a:lstStyle/>
          <a:p>
            <a:r>
              <a:rPr lang="es-AR" dirty="0" smtClean="0"/>
              <a:t>Sabias qu</a:t>
            </a:r>
            <a:r>
              <a:rPr lang="es-AR" dirty="0"/>
              <a:t>e</a:t>
            </a:r>
            <a:r>
              <a:rPr lang="es-AR" dirty="0" smtClean="0"/>
              <a:t> …?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1030" y="1063309"/>
            <a:ext cx="8596668" cy="5227763"/>
          </a:xfrm>
        </p:spPr>
        <p:txBody>
          <a:bodyPr>
            <a:normAutofit lnSpcReduction="10000"/>
          </a:bodyPr>
          <a:lstStyle/>
          <a:p>
            <a:r>
              <a:rPr lang="es-AR" sz="1600" dirty="0" smtClean="0">
                <a:latin typeface="Comic Sans MS" panose="030F0702030302020204" pitchFamily="66" charset="0"/>
              </a:rPr>
              <a:t>El idioma Japonés es posiblemente la lengua mas rica en Onomatopeyas , existen alrededor de 17 onomatopeyas para describir el acto de caminar, permitiendo discernir entre pequeños pasos de bebé, un paso acelerado o un caminar arrastrando los pies. </a:t>
            </a:r>
          </a:p>
          <a:p>
            <a:endParaRPr lang="es-AR" sz="1600" dirty="0">
              <a:latin typeface="Comic Sans MS" panose="030F0702030302020204" pitchFamily="66" charset="0"/>
            </a:endParaRPr>
          </a:p>
          <a:p>
            <a:endParaRPr lang="es-AR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s-AR" sz="1600" b="1" u="sng" dirty="0" smtClean="0">
                <a:latin typeface="Comic Sans MS" panose="030F0702030302020204" pitchFamily="66" charset="0"/>
              </a:rPr>
              <a:t>ALGUNOS EJEMPLOS</a:t>
            </a:r>
          </a:p>
          <a:p>
            <a:pPr algn="ctr"/>
            <a:endParaRPr lang="es-AR" sz="1600" b="1" u="sng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AR" sz="1600" b="1" dirty="0" smtClean="0">
                <a:latin typeface="Comic Sans MS" panose="030F0702030302020204" pitchFamily="66" charset="0"/>
              </a:rPr>
              <a:t>BLA – BLA – BLA ( Hablar, conversación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1600" b="1" dirty="0" smtClean="0">
                <a:latin typeface="Comic Sans MS" panose="030F0702030302020204" pitchFamily="66" charset="0"/>
              </a:rPr>
              <a:t>BUM ( golpe o explosión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1600" b="1" dirty="0" smtClean="0">
                <a:latin typeface="Comic Sans MS" panose="030F0702030302020204" pitchFamily="66" charset="0"/>
              </a:rPr>
              <a:t>CLIC ( mouse, pulsar un interruptor, apretar el gatillo de un arma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1600" b="1" dirty="0" err="1" smtClean="0">
                <a:latin typeface="Comic Sans MS" panose="030F0702030302020204" pitchFamily="66" charset="0"/>
              </a:rPr>
              <a:t>Mmm</a:t>
            </a:r>
            <a:r>
              <a:rPr lang="es-AR" sz="1600" b="1" dirty="0" smtClean="0">
                <a:latin typeface="Comic Sans MS" panose="030F0702030302020204" pitchFamily="66" charset="0"/>
              </a:rPr>
              <a:t> ( que rico 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1600" b="1" dirty="0" err="1" smtClean="0">
                <a:latin typeface="Comic Sans MS" panose="030F0702030302020204" pitchFamily="66" charset="0"/>
              </a:rPr>
              <a:t>Ja,ja,ja</a:t>
            </a:r>
            <a:r>
              <a:rPr lang="es-AR" sz="1600" b="1" dirty="0" smtClean="0">
                <a:latin typeface="Comic Sans MS" panose="030F0702030302020204" pitchFamily="66" charset="0"/>
              </a:rPr>
              <a:t> </a:t>
            </a:r>
            <a:r>
              <a:rPr lang="es-AR" sz="1600" b="1" dirty="0" err="1" smtClean="0">
                <a:latin typeface="Comic Sans MS" panose="030F0702030302020204" pitchFamily="66" charset="0"/>
              </a:rPr>
              <a:t>je,je,je</a:t>
            </a:r>
            <a:r>
              <a:rPr lang="es-AR" sz="1600" b="1" dirty="0" smtClean="0">
                <a:latin typeface="Comic Sans MS" panose="030F0702030302020204" pitchFamily="66" charset="0"/>
              </a:rPr>
              <a:t>, </a:t>
            </a:r>
            <a:r>
              <a:rPr lang="es-AR" sz="1600" b="1" dirty="0" err="1" smtClean="0">
                <a:latin typeface="Comic Sans MS" panose="030F0702030302020204" pitchFamily="66" charset="0"/>
              </a:rPr>
              <a:t>ji,ji,ji</a:t>
            </a:r>
            <a:r>
              <a:rPr lang="es-AR" sz="1600" b="1" dirty="0" smtClean="0">
                <a:latin typeface="Comic Sans MS" panose="030F0702030302020204" pitchFamily="66" charset="0"/>
              </a:rPr>
              <a:t> ( risa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1600" b="1" dirty="0" err="1" smtClean="0">
                <a:latin typeface="Comic Sans MS" panose="030F0702030302020204" pitchFamily="66" charset="0"/>
              </a:rPr>
              <a:t>Muac</a:t>
            </a:r>
            <a:r>
              <a:rPr lang="es-AR" sz="1600" b="1" dirty="0" smtClean="0">
                <a:latin typeface="Comic Sans MS" panose="030F0702030302020204" pitchFamily="66" charset="0"/>
              </a:rPr>
              <a:t> (beso )</a:t>
            </a:r>
          </a:p>
          <a:p>
            <a:pPr>
              <a:buFont typeface="Wingdings" panose="05000000000000000000" pitchFamily="2" charset="2"/>
              <a:buChar char="q"/>
            </a:pPr>
            <a:endParaRPr lang="es-AR" b="1" dirty="0" smtClean="0"/>
          </a:p>
          <a:p>
            <a:pPr marL="0" indent="0">
              <a:buNone/>
            </a:pPr>
            <a:r>
              <a:rPr lang="es-AR" b="1" u="sng" dirty="0" smtClean="0"/>
              <a:t> </a:t>
            </a:r>
            <a:endParaRPr lang="es-AR" b="1" u="sng" dirty="0"/>
          </a:p>
        </p:txBody>
      </p:sp>
    </p:spTree>
    <p:extLst>
      <p:ext uri="{BB962C8B-B14F-4D97-AF65-F5344CB8AC3E}">
        <p14:creationId xmlns:p14="http://schemas.microsoft.com/office/powerpoint/2010/main" val="75635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003369" cy="1499616"/>
          </a:xfrm>
        </p:spPr>
        <p:txBody>
          <a:bodyPr/>
          <a:lstStyle/>
          <a:p>
            <a:pPr algn="ctr"/>
            <a:r>
              <a:rPr lang="es-AR" dirty="0" smtClean="0">
                <a:latin typeface="Comic Sans MS" panose="030F0702030302020204" pitchFamily="66" charset="0"/>
              </a:rPr>
              <a:t>EJERCICIO</a:t>
            </a:r>
            <a:endParaRPr lang="es-AR" dirty="0">
              <a:latin typeface="Comic Sans MS" panose="030F0702030302020204" pitchFamily="66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82263" y="1889760"/>
            <a:ext cx="8596668" cy="4425696"/>
          </a:xfrm>
        </p:spPr>
        <p:txBody>
          <a:bodyPr/>
          <a:lstStyle/>
          <a:p>
            <a:r>
              <a:rPr lang="es-AR" dirty="0" smtClean="0">
                <a:latin typeface="Comic Sans MS" panose="030F0702030302020204" pitchFamily="66" charset="0"/>
              </a:rPr>
              <a:t>A que sonidos se refieren las siguientes Onomatopeyas:  </a:t>
            </a:r>
          </a:p>
          <a:p>
            <a:pPr marL="342900" indent="-342900">
              <a:buFont typeface="+mj-lt"/>
              <a:buAutoNum type="arabicPeriod"/>
            </a:pPr>
            <a:r>
              <a:rPr lang="es-AR" dirty="0" err="1" smtClean="0">
                <a:latin typeface="Comic Sans MS" panose="030F0702030302020204" pitchFamily="66" charset="0"/>
              </a:rPr>
              <a:t>auuu</a:t>
            </a:r>
            <a:r>
              <a:rPr lang="es-AR" dirty="0" smtClean="0">
                <a:latin typeface="Comic Sans MS" panose="030F0702030302020204" pitchFamily="66" charset="0"/>
              </a:rPr>
              <a:t>!</a:t>
            </a:r>
          </a:p>
          <a:p>
            <a:pPr marL="342900" indent="-342900">
              <a:buFont typeface="+mj-lt"/>
              <a:buAutoNum type="arabicPeriod"/>
            </a:pPr>
            <a:r>
              <a:rPr lang="es-AR" dirty="0" err="1" smtClean="0">
                <a:latin typeface="Comic Sans MS" panose="030F0702030302020204" pitchFamily="66" charset="0"/>
              </a:rPr>
              <a:t>Buuum</a:t>
            </a:r>
            <a:r>
              <a:rPr lang="es-AR" dirty="0" smtClean="0">
                <a:latin typeface="Comic Sans MS" panose="030F0702030302020204" pitchFamily="66" charset="0"/>
              </a:rPr>
              <a:t>!</a:t>
            </a:r>
          </a:p>
          <a:p>
            <a:pPr marL="342900" indent="-342900">
              <a:buFont typeface="+mj-lt"/>
              <a:buAutoNum type="arabicPeriod"/>
            </a:pPr>
            <a:r>
              <a:rPr lang="es-AR" dirty="0" err="1" smtClean="0">
                <a:latin typeface="Comic Sans MS" panose="030F0702030302020204" pitchFamily="66" charset="0"/>
              </a:rPr>
              <a:t>piiii!piiii</a:t>
            </a:r>
            <a:r>
              <a:rPr lang="es-AR" dirty="0" smtClean="0">
                <a:latin typeface="Comic Sans MS" panose="030F0702030302020204" pitchFamily="66" charset="0"/>
              </a:rPr>
              <a:t>!</a:t>
            </a:r>
          </a:p>
          <a:p>
            <a:pPr marL="342900" indent="-342900">
              <a:buFont typeface="+mj-lt"/>
              <a:buAutoNum type="arabicPeriod"/>
            </a:pPr>
            <a:r>
              <a:rPr lang="es-AR" dirty="0" err="1" smtClean="0">
                <a:latin typeface="Comic Sans MS" panose="030F0702030302020204" pitchFamily="66" charset="0"/>
              </a:rPr>
              <a:t>Ñam</a:t>
            </a:r>
            <a:r>
              <a:rPr lang="es-AR" dirty="0" smtClean="0">
                <a:latin typeface="Comic Sans MS" panose="030F0702030302020204" pitchFamily="66" charset="0"/>
              </a:rPr>
              <a:t>, </a:t>
            </a:r>
            <a:r>
              <a:rPr lang="es-AR" dirty="0" err="1" smtClean="0">
                <a:latin typeface="Comic Sans MS" panose="030F0702030302020204" pitchFamily="66" charset="0"/>
              </a:rPr>
              <a:t>ñam</a:t>
            </a:r>
            <a:r>
              <a:rPr lang="es-AR" dirty="0" smtClean="0">
                <a:latin typeface="Comic Sans MS" panose="030F0702030302020204" pitchFamily="66" charset="0"/>
              </a:rPr>
              <a:t>, </a:t>
            </a:r>
            <a:r>
              <a:rPr lang="es-AR" dirty="0" err="1" smtClean="0">
                <a:latin typeface="Comic Sans MS" panose="030F0702030302020204" pitchFamily="66" charset="0"/>
              </a:rPr>
              <a:t>ñam</a:t>
            </a:r>
            <a:r>
              <a:rPr lang="es-AR" dirty="0" smtClean="0">
                <a:latin typeface="Comic Sans MS" panose="030F0702030302020204" pitchFamily="66" charset="0"/>
              </a:rPr>
              <a:t> !</a:t>
            </a:r>
          </a:p>
          <a:p>
            <a:pPr marL="342900" indent="-342900">
              <a:buFont typeface="+mj-lt"/>
              <a:buAutoNum type="arabicPeriod"/>
            </a:pPr>
            <a:r>
              <a:rPr lang="es-AR" dirty="0" err="1" smtClean="0">
                <a:latin typeface="Comic Sans MS" panose="030F0702030302020204" pitchFamily="66" charset="0"/>
              </a:rPr>
              <a:t>Buuum</a:t>
            </a:r>
            <a:r>
              <a:rPr lang="es-AR" dirty="0" smtClean="0">
                <a:latin typeface="Comic Sans MS" panose="030F0702030302020204" pitchFamily="66" charset="0"/>
              </a:rPr>
              <a:t>!</a:t>
            </a:r>
          </a:p>
          <a:p>
            <a:endParaRPr lang="es-AR" dirty="0" smtClean="0">
              <a:latin typeface="Comic Sans MS" panose="030F0702030302020204" pitchFamily="66" charset="0"/>
            </a:endParaRPr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1052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rincipal\Desktop\onomatopeya\onomatopeyas-de-com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987" y="1953832"/>
            <a:ext cx="5911402" cy="303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6428" y="1345330"/>
            <a:ext cx="8596668" cy="3403600"/>
          </a:xfrm>
        </p:spPr>
        <p:txBody>
          <a:bodyPr>
            <a:normAutofit/>
          </a:bodyPr>
          <a:lstStyle/>
          <a:p>
            <a:pPr algn="ctr"/>
            <a:r>
              <a:rPr lang="es-CO" sz="8800" dirty="0" smtClean="0">
                <a:solidFill>
                  <a:srgbClr val="7030A0"/>
                </a:solidFill>
                <a:latin typeface="Forte" panose="03060902040502070203" pitchFamily="66" charset="0"/>
              </a:rPr>
              <a:t>GRACIAS</a:t>
            </a:r>
            <a:endParaRPr lang="es-CO" sz="8800" dirty="0">
              <a:solidFill>
                <a:srgbClr val="7030A0"/>
              </a:solidFill>
              <a:latin typeface="Forte" panose="03060902040502070203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68192" y="5537915"/>
            <a:ext cx="2526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  <a:t>Presentado por:</a:t>
            </a:r>
          </a:p>
          <a:p>
            <a: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  <a:t>Lady Johanna Nomelin</a:t>
            </a:r>
          </a:p>
          <a:p>
            <a: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  <a:t>Angie </a:t>
            </a:r>
            <a:r>
              <a:rPr lang="es-CO" dirty="0" err="1" smtClean="0">
                <a:solidFill>
                  <a:schemeClr val="accent2">
                    <a:lumMod val="75000"/>
                  </a:schemeClr>
                </a:solidFill>
              </a:rPr>
              <a:t>Stefany</a:t>
            </a:r>
            <a: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  <a:t> Jiménez</a:t>
            </a:r>
          </a:p>
          <a:p>
            <a: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  <a:t>Mónica Johana Bedoya</a:t>
            </a:r>
            <a:endParaRPr lang="es-CO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9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457</Words>
  <Application>Microsoft Office PowerPoint</Application>
  <PresentationFormat>Personalizado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Faceta</vt:lpstr>
      <vt:lpstr>LA ONOMATOPEYA</vt:lpstr>
      <vt:lpstr>QUÉ ES LA ONOMATOPEYA?</vt:lpstr>
      <vt:lpstr>Presentación de PowerPoint</vt:lpstr>
      <vt:lpstr>Presentación de PowerPoint</vt:lpstr>
      <vt:lpstr>Presentación de PowerPoint</vt:lpstr>
      <vt:lpstr>Sabias que …?</vt:lpstr>
      <vt:lpstr>EJERCICIO</vt:lpstr>
      <vt:lpstr>GRACIAS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ONOMATOPEYA</dc:title>
  <dc:creator>Lady Johanna</dc:creator>
  <cp:lastModifiedBy>DUVAN</cp:lastModifiedBy>
  <cp:revision>36</cp:revision>
  <dcterms:created xsi:type="dcterms:W3CDTF">2006-12-18T05:08:53Z</dcterms:created>
  <dcterms:modified xsi:type="dcterms:W3CDTF">2014-08-19T13:46:09Z</dcterms:modified>
</cp:coreProperties>
</file>