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9" r:id="rId4"/>
    <p:sldId id="257" r:id="rId5"/>
    <p:sldId id="258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4" r:id="rId1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93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C4E0F9-164A-43D0-98F0-99EC98A62C73}" type="datetimeFigureOut">
              <a:rPr lang="es-CO" smtClean="0"/>
              <a:pPr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086296-B2A9-4894-A025-5EB476722C6C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0F9-164A-43D0-98F0-99EC98A62C73}" type="datetimeFigureOut">
              <a:rPr lang="es-CO" smtClean="0"/>
              <a:pPr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6296-B2A9-4894-A025-5EB476722C6C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0F9-164A-43D0-98F0-99EC98A62C73}" type="datetimeFigureOut">
              <a:rPr lang="es-CO" smtClean="0"/>
              <a:pPr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6296-B2A9-4894-A025-5EB476722C6C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0F9-164A-43D0-98F0-99EC98A62C73}" type="datetimeFigureOut">
              <a:rPr lang="es-CO" smtClean="0"/>
              <a:pPr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6296-B2A9-4894-A025-5EB476722C6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0F9-164A-43D0-98F0-99EC98A62C73}" type="datetimeFigureOut">
              <a:rPr lang="es-CO" smtClean="0"/>
              <a:pPr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6296-B2A9-4894-A025-5EB476722C6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0F9-164A-43D0-98F0-99EC98A62C73}" type="datetimeFigureOut">
              <a:rPr lang="es-CO" smtClean="0"/>
              <a:pPr/>
              <a:t>27/05/2014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6296-B2A9-4894-A025-5EB476722C6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0F9-164A-43D0-98F0-99EC98A62C73}" type="datetimeFigureOut">
              <a:rPr lang="es-CO" smtClean="0"/>
              <a:pPr/>
              <a:t>27/05/2014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6296-B2A9-4894-A025-5EB476722C6C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0F9-164A-43D0-98F0-99EC98A62C73}" type="datetimeFigureOut">
              <a:rPr lang="es-CO" smtClean="0"/>
              <a:pPr/>
              <a:t>27/05/2014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6296-B2A9-4894-A025-5EB476722C6C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0F9-164A-43D0-98F0-99EC98A62C73}" type="datetimeFigureOut">
              <a:rPr lang="es-CO" smtClean="0"/>
              <a:pPr/>
              <a:t>27/05/2014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6296-B2A9-4894-A025-5EB476722C6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0F9-164A-43D0-98F0-99EC98A62C73}" type="datetimeFigureOut">
              <a:rPr lang="es-CO" smtClean="0"/>
              <a:pPr/>
              <a:t>27/05/2014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6296-B2A9-4894-A025-5EB476722C6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E0F9-164A-43D0-98F0-99EC98A62C73}" type="datetimeFigureOut">
              <a:rPr lang="es-CO" smtClean="0"/>
              <a:pPr/>
              <a:t>27/05/2014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6296-B2A9-4894-A025-5EB476722C6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EC4E0F9-164A-43D0-98F0-99EC98A62C73}" type="datetimeFigureOut">
              <a:rPr lang="es-CO" smtClean="0"/>
              <a:pPr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086296-B2A9-4894-A025-5EB476722C6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486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137322"/>
          </a:xfrm>
        </p:spPr>
        <p:txBody>
          <a:bodyPr>
            <a:normAutofit lnSpcReduction="10000"/>
          </a:bodyPr>
          <a:lstStyle/>
          <a:p>
            <a:r>
              <a:rPr lang="es-CO" sz="3200" b="1" dirty="0" smtClean="0"/>
              <a:t>Introducción: </a:t>
            </a:r>
          </a:p>
          <a:p>
            <a:pPr>
              <a:buFontTx/>
              <a:buChar char="-"/>
            </a:pPr>
            <a:r>
              <a:rPr lang="es-CO" dirty="0" smtClean="0"/>
              <a:t>Antecedentes</a:t>
            </a:r>
          </a:p>
          <a:p>
            <a:pPr algn="just">
              <a:buFontTx/>
              <a:buChar char="-"/>
            </a:pPr>
            <a:r>
              <a:rPr lang="es-CO" dirty="0" smtClean="0"/>
              <a:t>Planteamiento del problema : Objetivos,  preguntas de investigación, justificación del estudio</a:t>
            </a:r>
          </a:p>
          <a:p>
            <a:pPr algn="just">
              <a:buFontTx/>
              <a:buChar char="-"/>
            </a:pPr>
            <a:r>
              <a:rPr lang="es-CO" dirty="0" smtClean="0"/>
              <a:t>Contexto de la investigación: cómo, cuándo y dónde se realizo</a:t>
            </a:r>
          </a:p>
          <a:p>
            <a:pPr algn="just">
              <a:buFontTx/>
              <a:buChar char="-"/>
            </a:pPr>
            <a:r>
              <a:rPr lang="es-CO" dirty="0" smtClean="0"/>
              <a:t>Variables</a:t>
            </a:r>
          </a:p>
          <a:p>
            <a:pPr algn="just">
              <a:buFontTx/>
              <a:buChar char="-"/>
            </a:pPr>
            <a:r>
              <a:rPr lang="es-CO" dirty="0" smtClean="0"/>
              <a:t>Términos de la investigación </a:t>
            </a:r>
          </a:p>
          <a:p>
            <a:pPr algn="just">
              <a:buFontTx/>
              <a:buChar char="-"/>
            </a:pPr>
            <a:r>
              <a:rPr lang="es-CO" dirty="0" smtClean="0"/>
              <a:t>Limitaciones </a:t>
            </a:r>
          </a:p>
          <a:p>
            <a:pPr algn="just">
              <a:buFontTx/>
              <a:buChar char="-"/>
            </a:pPr>
            <a:r>
              <a:rPr lang="es-CO" dirty="0" smtClean="0"/>
              <a:t>Utilidad del  estudio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Cuerpo del Documento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0423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137322"/>
          </a:xfrm>
        </p:spPr>
        <p:txBody>
          <a:bodyPr>
            <a:normAutofit fontScale="92500" lnSpcReduction="10000"/>
          </a:bodyPr>
          <a:lstStyle/>
          <a:p>
            <a:r>
              <a:rPr lang="es-CO" sz="3000" b="1" dirty="0"/>
              <a:t>Introducción:</a:t>
            </a:r>
            <a:endParaRPr lang="es-CO" sz="3000" dirty="0" smtClean="0"/>
          </a:p>
          <a:p>
            <a:pPr marL="0" indent="0">
              <a:buNone/>
            </a:pPr>
            <a:r>
              <a:rPr lang="es-CO" dirty="0" smtClean="0"/>
              <a:t>La introducción puede responder a preguntas cómo:(</a:t>
            </a:r>
            <a:r>
              <a:rPr lang="es-CO" dirty="0" err="1" smtClean="0"/>
              <a:t>Laflen</a:t>
            </a:r>
            <a:r>
              <a:rPr lang="es-CO" dirty="0" smtClean="0"/>
              <a:t> 2001)</a:t>
            </a:r>
          </a:p>
          <a:p>
            <a:pPr>
              <a:buFontTx/>
              <a:buChar char="-"/>
            </a:pPr>
            <a:r>
              <a:rPr lang="es-CO" dirty="0" smtClean="0"/>
              <a:t>¿qué descubrió o probó la investigación?</a:t>
            </a:r>
          </a:p>
          <a:p>
            <a:pPr>
              <a:buFontTx/>
              <a:buChar char="-"/>
            </a:pPr>
            <a:r>
              <a:rPr lang="es-CO" dirty="0" smtClean="0"/>
              <a:t>¿en qué clase de problema se trabajó?</a:t>
            </a:r>
          </a:p>
          <a:p>
            <a:pPr>
              <a:buFontTx/>
              <a:buChar char="-"/>
            </a:pPr>
            <a:r>
              <a:rPr lang="es-CO" dirty="0" smtClean="0"/>
              <a:t>¿cómo  se trabajó?</a:t>
            </a:r>
          </a:p>
          <a:p>
            <a:pPr>
              <a:buFontTx/>
              <a:buChar char="-"/>
            </a:pPr>
            <a:r>
              <a:rPr lang="es-CO" dirty="0" smtClean="0"/>
              <a:t>¿por qué se trabajo de cierta manera?</a:t>
            </a:r>
          </a:p>
          <a:p>
            <a:pPr>
              <a:buFontTx/>
              <a:buChar char="-"/>
            </a:pPr>
            <a:r>
              <a:rPr lang="es-CO" dirty="0" smtClean="0"/>
              <a:t>¿qué motivo el estudio?</a:t>
            </a:r>
          </a:p>
          <a:p>
            <a:pPr>
              <a:buFontTx/>
              <a:buChar char="-"/>
            </a:pPr>
            <a:r>
              <a:rPr lang="es-CO" dirty="0" smtClean="0"/>
              <a:t>¿por qué se escribe el reporte?</a:t>
            </a:r>
          </a:p>
          <a:p>
            <a:pPr>
              <a:buFontTx/>
              <a:buChar char="-"/>
            </a:pPr>
            <a:r>
              <a:rPr lang="es-CO" dirty="0" smtClean="0"/>
              <a:t>¿qué debe saber o entender el lector al terminar de leer el reporte?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Cuerpo del documento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0423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04456"/>
          </a:xfrm>
        </p:spPr>
        <p:txBody>
          <a:bodyPr>
            <a:normAutofit/>
          </a:bodyPr>
          <a:lstStyle/>
          <a:p>
            <a:r>
              <a:rPr lang="es-CO" sz="2800" b="1" dirty="0" smtClean="0"/>
              <a:t>Revisión de literatura ( Marco teórico)</a:t>
            </a:r>
            <a:endParaRPr lang="es-CO" b="1" dirty="0" smtClean="0"/>
          </a:p>
          <a:p>
            <a:r>
              <a:rPr lang="es-CO" sz="2800" b="1" dirty="0" smtClean="0"/>
              <a:t>Método:</a:t>
            </a:r>
          </a:p>
          <a:p>
            <a:pPr>
              <a:buFontTx/>
              <a:buChar char="-"/>
            </a:pPr>
            <a:r>
              <a:rPr lang="es-CO" dirty="0" smtClean="0"/>
              <a:t>Enfoque : cuantitativo, cualitativo, mixto</a:t>
            </a:r>
          </a:p>
          <a:p>
            <a:pPr>
              <a:buFontTx/>
              <a:buChar char="-"/>
            </a:pPr>
            <a:r>
              <a:rPr lang="es-CO" dirty="0" smtClean="0"/>
              <a:t>Contexto de la investigación: lugar y tiempo, accesos y permisos</a:t>
            </a:r>
          </a:p>
          <a:p>
            <a:pPr>
              <a:buFontTx/>
              <a:buChar char="-"/>
            </a:pPr>
            <a:r>
              <a:rPr lang="es-CO" dirty="0" smtClean="0"/>
              <a:t>Casos, universo y muestra</a:t>
            </a:r>
          </a:p>
          <a:p>
            <a:pPr algn="just">
              <a:buFontTx/>
              <a:buChar char="-"/>
            </a:pPr>
            <a:r>
              <a:rPr lang="es-CO" dirty="0" smtClean="0"/>
              <a:t>Diseño utilizado (experimental o no experimental), diseño específico, intervenciones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Cuerpo del documento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419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Char char="•"/>
            </a:pPr>
            <a:r>
              <a:rPr lang="es-CO" sz="2800" b="1" dirty="0" smtClean="0"/>
              <a:t>Método:</a:t>
            </a:r>
            <a:r>
              <a:rPr lang="es-CO" b="1" dirty="0" smtClean="0"/>
              <a:t> </a:t>
            </a:r>
          </a:p>
          <a:p>
            <a:pPr algn="just">
              <a:buFontTx/>
              <a:buChar char="-"/>
            </a:pPr>
            <a:r>
              <a:rPr lang="es-CO" sz="2800" dirty="0" smtClean="0"/>
              <a:t>Procedimiento (resumen de cada paso en el desarrollo de investigación)</a:t>
            </a:r>
          </a:p>
          <a:p>
            <a:pPr algn="just">
              <a:buFontTx/>
              <a:buChar char="-"/>
            </a:pPr>
            <a:r>
              <a:rPr lang="es-CO" sz="2800" dirty="0" smtClean="0"/>
              <a:t>Descripción de procesos de recolección de datos y que se hizo con los datos obtenidos</a:t>
            </a:r>
          </a:p>
          <a:p>
            <a:pPr algn="just">
              <a:buFontTx/>
              <a:buChar char="-"/>
            </a:pPr>
            <a:r>
              <a:rPr lang="es-CO" sz="2800" dirty="0" smtClean="0"/>
              <a:t>Datos que fueron recabados, cuando fueron recogidos y cómo.</a:t>
            </a:r>
          </a:p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Cuerpo del documento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419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b="1" dirty="0" smtClean="0"/>
              <a:t>Resultados:</a:t>
            </a:r>
          </a:p>
          <a:p>
            <a:pPr marL="0" indent="0">
              <a:buNone/>
            </a:pPr>
            <a:r>
              <a:rPr lang="es-CO" dirty="0" smtClean="0"/>
              <a:t>Comprenden  el tratamiento estadístico de los datos, de acuerdo al siguiente orden:</a:t>
            </a:r>
          </a:p>
          <a:p>
            <a:pPr>
              <a:buFontTx/>
              <a:buChar char="-"/>
            </a:pPr>
            <a:r>
              <a:rPr lang="es-CO" dirty="0" smtClean="0"/>
              <a:t>Análisis descriptivos de los datos</a:t>
            </a:r>
          </a:p>
          <a:p>
            <a:pPr algn="just">
              <a:buFontTx/>
              <a:buChar char="-"/>
            </a:pPr>
            <a:r>
              <a:rPr lang="es-CO" dirty="0" smtClean="0"/>
              <a:t>Análisis inferenciales para responder preguntas y/o probar hipótesis</a:t>
            </a:r>
          </a:p>
          <a:p>
            <a:pPr marL="0" indent="0" algn="just">
              <a:buNone/>
            </a:pPr>
            <a:r>
              <a:rPr lang="es-CO" dirty="0" smtClean="0"/>
              <a:t>Hay que limitarse a describir hallazgos</a:t>
            </a:r>
          </a:p>
          <a:p>
            <a:pPr marL="0" indent="0" algn="just">
              <a:buNone/>
            </a:pPr>
            <a:r>
              <a:rPr lang="es-CO" dirty="0" smtClean="0"/>
              <a:t>Se relacionan cuadros, gráficas, tablas, o diagramas</a:t>
            </a:r>
          </a:p>
          <a:p>
            <a:pPr algn="just">
              <a:buFontTx/>
              <a:buChar char="-"/>
            </a:pPr>
            <a:endParaRPr lang="es-CO" dirty="0" smtClean="0"/>
          </a:p>
          <a:p>
            <a:pPr marL="0" indent="0">
              <a:buNone/>
            </a:pPr>
            <a:endParaRPr lang="es-CO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Cuerpo del documento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419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137323"/>
          </a:xfrm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Discusión</a:t>
            </a:r>
          </a:p>
          <a:p>
            <a:pPr marL="0" indent="0">
              <a:buNone/>
            </a:pPr>
            <a:r>
              <a:rPr lang="es-CO" dirty="0" smtClean="0"/>
              <a:t>Conclusiones, recomendaciones e implicaciones</a:t>
            </a:r>
          </a:p>
          <a:p>
            <a:pPr>
              <a:buFontTx/>
              <a:buChar char="-"/>
            </a:pPr>
            <a:r>
              <a:rPr lang="es-CO" dirty="0" smtClean="0"/>
              <a:t>Derivan conclusiones</a:t>
            </a:r>
          </a:p>
          <a:p>
            <a:pPr>
              <a:buFontTx/>
              <a:buChar char="-"/>
            </a:pPr>
            <a:r>
              <a:rPr lang="es-CO" dirty="0" smtClean="0"/>
              <a:t>Explicitan recomendaciones</a:t>
            </a:r>
          </a:p>
          <a:p>
            <a:pPr>
              <a:buFontTx/>
              <a:buChar char="-"/>
            </a:pPr>
            <a:r>
              <a:rPr lang="es-CO" dirty="0" smtClean="0"/>
              <a:t>Generalizan los resultados de la población</a:t>
            </a:r>
          </a:p>
          <a:p>
            <a:pPr>
              <a:buFontTx/>
              <a:buChar char="-"/>
            </a:pPr>
            <a:r>
              <a:rPr lang="es-CO" dirty="0" smtClean="0"/>
              <a:t>Evalúan implicaciones del estudio</a:t>
            </a:r>
          </a:p>
          <a:p>
            <a:pPr>
              <a:buFontTx/>
              <a:buChar char="-"/>
            </a:pPr>
            <a:r>
              <a:rPr lang="es-CO" dirty="0" smtClean="0"/>
              <a:t>Forma cómo se respondieron las preguntas</a:t>
            </a:r>
          </a:p>
          <a:p>
            <a:pPr>
              <a:buFontTx/>
              <a:buChar char="-"/>
            </a:pPr>
            <a:r>
              <a:rPr lang="es-CO" dirty="0" smtClean="0"/>
              <a:t>Relación de los resultados con los existentes</a:t>
            </a:r>
          </a:p>
          <a:p>
            <a:pPr>
              <a:buFontTx/>
              <a:buChar char="-"/>
            </a:pPr>
            <a:r>
              <a:rPr lang="es-CO" dirty="0" smtClean="0"/>
              <a:t>Importancia y significado del estudio</a:t>
            </a:r>
          </a:p>
          <a:p>
            <a:pPr>
              <a:buFontTx/>
              <a:buChar char="-"/>
            </a:pPr>
            <a:r>
              <a:rPr lang="es-CO" dirty="0" smtClean="0"/>
              <a:t>Limitaciones de investigación</a:t>
            </a:r>
          </a:p>
          <a:p>
            <a:pPr>
              <a:buFontTx/>
              <a:buChar char="-"/>
            </a:pPr>
            <a:r>
              <a:rPr lang="es-CO" dirty="0" smtClean="0"/>
              <a:t>Resultados inesperados</a:t>
            </a:r>
          </a:p>
          <a:p>
            <a:pPr>
              <a:buFontTx/>
              <a:buChar char="-"/>
            </a:pPr>
            <a:r>
              <a:rPr lang="es-CO" dirty="0" smtClean="0"/>
              <a:t>Cuándo no se aprobaron las hipótesis  señalar o especular razones</a:t>
            </a:r>
          </a:p>
          <a:p>
            <a:pPr>
              <a:buFontTx/>
              <a:buChar char="-"/>
            </a:pPr>
            <a:endParaRPr lang="es-CO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Cuerpo del documento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419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065314"/>
          </a:xfrm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No académico </a:t>
            </a:r>
          </a:p>
          <a:p>
            <a:pPr>
              <a:buFontTx/>
              <a:buChar char="-"/>
            </a:pPr>
            <a:r>
              <a:rPr lang="es-CO" dirty="0" smtClean="0"/>
              <a:t>Portada</a:t>
            </a:r>
          </a:p>
          <a:p>
            <a:pPr>
              <a:buFontTx/>
              <a:buChar char="-"/>
            </a:pPr>
            <a:r>
              <a:rPr lang="es-CO" dirty="0" smtClean="0"/>
              <a:t>Índices</a:t>
            </a:r>
          </a:p>
          <a:p>
            <a:pPr>
              <a:buFontTx/>
              <a:buChar char="-"/>
            </a:pPr>
            <a:r>
              <a:rPr lang="es-CO" dirty="0" smtClean="0"/>
              <a:t>Resumen ejecutivo: resultados mas relevantes y casi todos presentados de manera  gráfica</a:t>
            </a:r>
          </a:p>
          <a:p>
            <a:pPr>
              <a:buFontTx/>
              <a:buChar char="-"/>
            </a:pPr>
            <a:r>
              <a:rPr lang="es-CO" dirty="0" smtClean="0"/>
              <a:t>Método</a:t>
            </a:r>
          </a:p>
          <a:p>
            <a:pPr>
              <a:buFontTx/>
              <a:buChar char="-"/>
            </a:pPr>
            <a:r>
              <a:rPr lang="es-CO" dirty="0" smtClean="0"/>
              <a:t>Resultados</a:t>
            </a:r>
          </a:p>
          <a:p>
            <a:pPr>
              <a:buFontTx/>
              <a:buChar char="-"/>
            </a:pPr>
            <a:r>
              <a:rPr lang="es-CO" dirty="0" smtClean="0"/>
              <a:t>Conclusiones</a:t>
            </a:r>
          </a:p>
          <a:p>
            <a:pPr>
              <a:buFontTx/>
              <a:buChar char="-"/>
            </a:pPr>
            <a:r>
              <a:rPr lang="es-CO" dirty="0" smtClean="0"/>
              <a:t>Apéndices</a:t>
            </a:r>
          </a:p>
          <a:p>
            <a:pPr>
              <a:buFontTx/>
              <a:buChar char="-"/>
            </a:pPr>
            <a:endParaRPr lang="es-CO" dirty="0" smtClean="0"/>
          </a:p>
          <a:p>
            <a:r>
              <a:rPr lang="es-ES" dirty="0" smtClean="0"/>
              <a:t>Esta obra está sujeta a la licencia Reconocimiento-</a:t>
            </a:r>
            <a:r>
              <a:rPr lang="es-ES" dirty="0" err="1" smtClean="0"/>
              <a:t>CompartirIgual</a:t>
            </a:r>
            <a:r>
              <a:rPr lang="es-ES" dirty="0" smtClean="0"/>
              <a:t> 4.0 Internacional de </a:t>
            </a:r>
            <a:r>
              <a:rPr lang="es-ES" dirty="0" err="1" smtClean="0"/>
              <a:t>Creative</a:t>
            </a:r>
            <a:r>
              <a:rPr lang="es-ES" dirty="0" smtClean="0"/>
              <a:t> </a:t>
            </a:r>
            <a:r>
              <a:rPr lang="es-ES" dirty="0" err="1" smtClean="0"/>
              <a:t>Commons</a:t>
            </a:r>
            <a:r>
              <a:rPr lang="es-ES" dirty="0" smtClean="0"/>
              <a:t>. Para ver una copia de esta licencia, visite http://creativecommons.org/licenses/by-sa/4.0/.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Contexto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2516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El reporte de resultado del proceso cuantitativo 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Henry Casallas Galindo</a:t>
            </a:r>
          </a:p>
          <a:p>
            <a:r>
              <a:rPr lang="es-CO" dirty="0" smtClean="0"/>
              <a:t>Julio Cesar </a:t>
            </a:r>
            <a:r>
              <a:rPr lang="es-CO" dirty="0" err="1" smtClean="0"/>
              <a:t>Guarquin</a:t>
            </a:r>
            <a:r>
              <a:rPr lang="es-CO" dirty="0" smtClean="0"/>
              <a:t> Cerón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8231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7200" dirty="0" smtClean="0"/>
              <a:t>Comunica los resultados del estudio</a:t>
            </a:r>
            <a:endParaRPr lang="es-CO" sz="7200" dirty="0"/>
          </a:p>
        </p:txBody>
      </p:sp>
    </p:spTree>
    <p:extLst>
      <p:ext uri="{BB962C8B-B14F-4D97-AF65-F5344CB8AC3E}">
        <p14:creationId xmlns:p14="http://schemas.microsoft.com/office/powerpoint/2010/main" xmlns="" val="22516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16423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Posibilidades creativas</a:t>
            </a:r>
          </a:p>
          <a:p>
            <a:r>
              <a:rPr lang="es-CO" dirty="0" smtClean="0"/>
              <a:t>Elementos gráficos</a:t>
            </a:r>
          </a:p>
          <a:p>
            <a:r>
              <a:rPr lang="es-CO" dirty="0" smtClean="0"/>
              <a:t>Manuales de estilo de Publicaciones </a:t>
            </a:r>
          </a:p>
          <a:p>
            <a:pPr>
              <a:buFontTx/>
              <a:buChar char="-"/>
            </a:pPr>
            <a:r>
              <a:rPr lang="es-CO" dirty="0" smtClean="0"/>
              <a:t>American </a:t>
            </a:r>
            <a:r>
              <a:rPr lang="es-CO" dirty="0" err="1" smtClean="0"/>
              <a:t>Psychological</a:t>
            </a:r>
            <a:r>
              <a:rPr lang="es-CO" dirty="0" smtClean="0"/>
              <a:t> </a:t>
            </a:r>
            <a:r>
              <a:rPr lang="es-CO" dirty="0" err="1" smtClean="0"/>
              <a:t>Association</a:t>
            </a:r>
            <a:r>
              <a:rPr lang="es-CO" dirty="0" smtClean="0"/>
              <a:t> APA</a:t>
            </a:r>
          </a:p>
          <a:p>
            <a:pPr>
              <a:buFontTx/>
              <a:buChar char="-"/>
            </a:pPr>
            <a:r>
              <a:rPr lang="es-CO" dirty="0" smtClean="0"/>
              <a:t>ACS Style Guide </a:t>
            </a:r>
          </a:p>
          <a:p>
            <a:pPr>
              <a:buFontTx/>
              <a:buChar char="-"/>
            </a:pPr>
            <a:r>
              <a:rPr lang="es-CO" dirty="0" smtClean="0"/>
              <a:t>Chicago Style</a:t>
            </a:r>
          </a:p>
          <a:p>
            <a:pPr>
              <a:buFontTx/>
              <a:buChar char="-"/>
            </a:pPr>
            <a:r>
              <a:rPr lang="es-CO" dirty="0" smtClean="0"/>
              <a:t>AMA Manual of </a:t>
            </a:r>
            <a:r>
              <a:rPr lang="es-CO" dirty="0" err="1" smtClean="0"/>
              <a:t>style</a:t>
            </a:r>
            <a:endParaRPr lang="es-CO" dirty="0" smtClean="0"/>
          </a:p>
          <a:p>
            <a:pPr>
              <a:buFontTx/>
              <a:buChar char="-"/>
            </a:pPr>
            <a:r>
              <a:rPr lang="es-CO" dirty="0" smtClean="0"/>
              <a:t>Base de datos </a:t>
            </a:r>
            <a:r>
              <a:rPr lang="es-CO" dirty="0" err="1" smtClean="0"/>
              <a:t>EBSCOhost</a:t>
            </a:r>
            <a:r>
              <a:rPr lang="es-CO" dirty="0" smtClean="0"/>
              <a:t> </a:t>
            </a:r>
            <a:r>
              <a:rPr lang="es-CO" dirty="0" err="1" smtClean="0"/>
              <a:t>Research</a:t>
            </a:r>
            <a:r>
              <a:rPr lang="es-CO" dirty="0" smtClean="0"/>
              <a:t> </a:t>
            </a:r>
            <a:r>
              <a:rPr lang="es-CO" dirty="0" err="1" smtClean="0"/>
              <a:t>Databases</a:t>
            </a:r>
            <a:r>
              <a:rPr lang="es-CO" dirty="0" smtClean="0"/>
              <a:t>: manuales sobre elaboración de reportes</a:t>
            </a:r>
          </a:p>
          <a:p>
            <a:pPr>
              <a:buFontTx/>
              <a:buChar char="-"/>
            </a:pPr>
            <a:endParaRPr lang="es-CO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es-CO" b="1" dirty="0" smtClean="0"/>
              <a:t>Se debe basar en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xmlns="" val="32691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1</a:t>
            </a:r>
            <a:r>
              <a:rPr lang="es-CO" sz="2800" dirty="0" smtClean="0"/>
              <a:t>. Tipo de Reporte a elaborar</a:t>
            </a:r>
          </a:p>
          <a:p>
            <a:pPr marL="0" indent="0">
              <a:buNone/>
            </a:pPr>
            <a:r>
              <a:rPr lang="es-CO" sz="2800" dirty="0" smtClean="0"/>
              <a:t>2. Usuarios o receptores que tomarán las decisiones  con base en resultados</a:t>
            </a:r>
          </a:p>
          <a:p>
            <a:pPr marL="0" indent="0">
              <a:buNone/>
            </a:pPr>
            <a:r>
              <a:rPr lang="es-CO" sz="2800" dirty="0" smtClean="0"/>
              <a:t>3. Contexto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Se debe definir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xmlns="" val="28390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dirty="0" smtClean="0"/>
              <a:t>Depende de precisiones como:</a:t>
            </a:r>
          </a:p>
          <a:p>
            <a:pPr marL="514350" indent="-514350" algn="just">
              <a:buAutoNum type="alphaLcPeriod"/>
            </a:pPr>
            <a:r>
              <a:rPr lang="es-CO" dirty="0" smtClean="0"/>
              <a:t>Las razones por las cuales surgió la investigación</a:t>
            </a:r>
          </a:p>
          <a:p>
            <a:pPr marL="514350" indent="-514350" algn="just">
              <a:buAutoNum type="alphaLcPeriod"/>
            </a:pPr>
            <a:r>
              <a:rPr lang="es-CO" dirty="0" smtClean="0"/>
              <a:t>Los usuarios del estudio</a:t>
            </a:r>
          </a:p>
          <a:p>
            <a:pPr marL="514350" indent="-514350" algn="just">
              <a:buAutoNum type="alphaLcPeriod"/>
            </a:pPr>
            <a:r>
              <a:rPr lang="es-CO" dirty="0" smtClean="0"/>
              <a:t>El contexto en el cual se habrá de presentar</a:t>
            </a:r>
          </a:p>
          <a:p>
            <a:pPr marL="514350" indent="-514350" algn="just">
              <a:buAutoNum type="alphaLcPeriod"/>
            </a:pPr>
            <a:endParaRPr lang="es-CO" dirty="0"/>
          </a:p>
          <a:p>
            <a:pPr marL="514350" indent="-514350" algn="just">
              <a:buAutoNum type="alphaLcPeriod"/>
            </a:pPr>
            <a:endParaRPr lang="es-CO" dirty="0" smtClean="0"/>
          </a:p>
          <a:p>
            <a:pPr marL="514350" indent="-514350" algn="ctr">
              <a:buAutoNum type="alphaLcPeriod"/>
            </a:pPr>
            <a:endParaRPr lang="es-CO" dirty="0"/>
          </a:p>
          <a:p>
            <a:pPr marL="0" indent="0" algn="ctr">
              <a:buNone/>
            </a:pPr>
            <a:r>
              <a:rPr lang="es-CO" dirty="0" smtClean="0"/>
              <a:t>Tesis reporte, ejecutivo monografía, informes, artículos de revistas científicas, ponencias, libros. 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1. Tipo de reporte a valorar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2516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Académicos de la propia institución educativa</a:t>
            </a:r>
          </a:p>
          <a:p>
            <a:r>
              <a:rPr lang="es-CO" dirty="0" smtClean="0"/>
              <a:t>Editores y revisores de revistas</a:t>
            </a:r>
          </a:p>
          <a:p>
            <a:r>
              <a:rPr lang="es-CO" dirty="0" smtClean="0"/>
              <a:t>Revisores y ponencias de  para congresos y otros.</a:t>
            </a:r>
          </a:p>
          <a:p>
            <a:r>
              <a:rPr lang="es-CO" dirty="0" smtClean="0"/>
              <a:t>Elaboradores de políticas, ejecutivos o funcionarios para toma de decisiones</a:t>
            </a:r>
          </a:p>
          <a:p>
            <a:r>
              <a:rPr lang="es-CO" dirty="0" smtClean="0"/>
              <a:t>Profesionales y practicantes dentro del campo donde se inserta el estudio</a:t>
            </a:r>
          </a:p>
          <a:p>
            <a:r>
              <a:rPr lang="es-CO" dirty="0" smtClean="0"/>
              <a:t>Opinión pública no especializada</a:t>
            </a:r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2. Usuarios o receptores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2516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340967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s-CO" sz="3200" b="1" dirty="0" smtClean="0"/>
              <a:t>Académico:</a:t>
            </a:r>
            <a:r>
              <a:rPr lang="es-CO" dirty="0" smtClean="0"/>
              <a:t> </a:t>
            </a:r>
          </a:p>
          <a:p>
            <a:pPr>
              <a:buFontTx/>
              <a:buChar char="-"/>
            </a:pPr>
            <a:r>
              <a:rPr lang="es-CO" dirty="0" smtClean="0"/>
              <a:t>Portada</a:t>
            </a:r>
          </a:p>
          <a:p>
            <a:pPr>
              <a:buFontTx/>
              <a:buChar char="-"/>
            </a:pPr>
            <a:r>
              <a:rPr lang="es-CO" dirty="0" smtClean="0"/>
              <a:t>Índices</a:t>
            </a:r>
          </a:p>
          <a:p>
            <a:pPr algn="just">
              <a:buFontTx/>
              <a:buChar char="-"/>
            </a:pPr>
            <a:r>
              <a:rPr lang="es-CO" dirty="0" smtClean="0"/>
              <a:t>Resumen</a:t>
            </a:r>
          </a:p>
          <a:p>
            <a:pPr algn="just">
              <a:buFontTx/>
              <a:buChar char="-"/>
            </a:pPr>
            <a:r>
              <a:rPr lang="es-CO" dirty="0" smtClean="0"/>
              <a:t>Cuerpo del documento </a:t>
            </a:r>
          </a:p>
          <a:p>
            <a:pPr>
              <a:buFontTx/>
              <a:buChar char="-"/>
            </a:pPr>
            <a:r>
              <a:rPr lang="es-CO" dirty="0" smtClean="0"/>
              <a:t>Referencias </a:t>
            </a:r>
          </a:p>
          <a:p>
            <a:pPr>
              <a:buFontTx/>
              <a:buChar char="-"/>
            </a:pPr>
            <a:r>
              <a:rPr lang="es-CO" dirty="0" smtClean="0"/>
              <a:t>Apéndice.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3. Contexto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2516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O" dirty="0" smtClean="0"/>
              <a:t>Contenido esencial del reporte de investigación</a:t>
            </a:r>
          </a:p>
          <a:p>
            <a:pPr algn="just"/>
            <a:r>
              <a:rPr lang="es-CO" dirty="0" smtClean="0"/>
              <a:t>Planteamiento del problema</a:t>
            </a:r>
          </a:p>
          <a:p>
            <a:pPr algn="just"/>
            <a:r>
              <a:rPr lang="es-CO" dirty="0" smtClean="0"/>
              <a:t>Hipótesis</a:t>
            </a:r>
          </a:p>
          <a:p>
            <a:pPr algn="just"/>
            <a:r>
              <a:rPr lang="es-CO" dirty="0" smtClean="0"/>
              <a:t>Método (diseño, instrumento y muestra)</a:t>
            </a:r>
          </a:p>
          <a:p>
            <a:pPr algn="just"/>
            <a:r>
              <a:rPr lang="es-CO" dirty="0" smtClean="0"/>
              <a:t>Resultados mas importantes</a:t>
            </a:r>
          </a:p>
          <a:p>
            <a:pPr algn="just"/>
            <a:r>
              <a:rPr lang="es-CO" dirty="0" smtClean="0"/>
              <a:t>Principales conclusiones</a:t>
            </a:r>
          </a:p>
          <a:p>
            <a:pPr algn="just"/>
            <a:r>
              <a:rPr lang="es-CO" dirty="0" smtClean="0"/>
              <a:t>Descubrimientos</a:t>
            </a:r>
          </a:p>
          <a:p>
            <a:pPr marL="0" indent="0" algn="just">
              <a:buNone/>
            </a:pPr>
            <a:endParaRPr lang="es-CO" dirty="0" smtClean="0"/>
          </a:p>
          <a:p>
            <a:pPr marL="0" indent="0" algn="just">
              <a:buNone/>
            </a:pPr>
            <a:r>
              <a:rPr lang="es-CO" dirty="0" smtClean="0"/>
              <a:t>Artículos: 120 palabras</a:t>
            </a:r>
          </a:p>
          <a:p>
            <a:pPr marL="0" indent="0" algn="just">
              <a:buNone/>
            </a:pPr>
            <a:r>
              <a:rPr lang="es-CO" dirty="0" smtClean="0"/>
              <a:t>Tesis y disertaciones: de 300 a 320 palabras</a:t>
            </a:r>
          </a:p>
          <a:p>
            <a:pPr marL="0" indent="0" algn="just">
              <a:buNone/>
            </a:pPr>
            <a:r>
              <a:rPr lang="es-CO" dirty="0" smtClean="0"/>
              <a:t>Reportes Técnicos: 200 a 320 palabras</a:t>
            </a:r>
          </a:p>
          <a:p>
            <a:pPr algn="just"/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Resumen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2516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210</TotalTime>
  <Words>603</Words>
  <Application>Microsoft Office PowerPoint</Application>
  <PresentationFormat>Presentación en pantalla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Cartoné</vt:lpstr>
      <vt:lpstr>Diapositiva 1</vt:lpstr>
      <vt:lpstr>El reporte de resultado del proceso cuantitativo </vt:lpstr>
      <vt:lpstr>Diapositiva 3</vt:lpstr>
      <vt:lpstr>Se debe basar en</vt:lpstr>
      <vt:lpstr>Se debe definir</vt:lpstr>
      <vt:lpstr>1. Tipo de reporte a valorar</vt:lpstr>
      <vt:lpstr>2. Usuarios o receptores </vt:lpstr>
      <vt:lpstr>3. Contexto </vt:lpstr>
      <vt:lpstr>Resumen </vt:lpstr>
      <vt:lpstr>Cuerpo del Documento</vt:lpstr>
      <vt:lpstr>Cuerpo del documento</vt:lpstr>
      <vt:lpstr>Cuerpo del documento</vt:lpstr>
      <vt:lpstr>Cuerpo del documento</vt:lpstr>
      <vt:lpstr>Cuerpo del documento</vt:lpstr>
      <vt:lpstr>Cuerpo del documento</vt:lpstr>
      <vt:lpstr>Contexto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reporte de resultado del proceso cuantitativo</dc:title>
  <dc:creator>Michelle</dc:creator>
  <cp:lastModifiedBy>pc</cp:lastModifiedBy>
  <cp:revision>16</cp:revision>
  <dcterms:created xsi:type="dcterms:W3CDTF">2013-10-02T02:24:37Z</dcterms:created>
  <dcterms:modified xsi:type="dcterms:W3CDTF">2014-05-27T05:42:25Z</dcterms:modified>
</cp:coreProperties>
</file>