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1" autoAdjust="0"/>
    <p:restoredTop sz="94684" autoAdjust="0"/>
  </p:normalViewPr>
  <p:slideViewPr>
    <p:cSldViewPr>
      <p:cViewPr varScale="1">
        <p:scale>
          <a:sx n="75" d="100"/>
          <a:sy n="75" d="100"/>
        </p:scale>
        <p:origin x="-1056" y="-84"/>
      </p:cViewPr>
      <p:guideLst>
        <p:guide orient="horz" pos="2160"/>
        <p:guide pos="2880"/>
      </p:guideLst>
    </p:cSldViewPr>
  </p:slideViewPr>
  <p:outlineViewPr>
    <p:cViewPr>
      <p:scale>
        <a:sx n="33" d="100"/>
        <a:sy n="33" d="100"/>
      </p:scale>
      <p:origin x="18" y="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B62708DC-BF63-4FC4-961F-4654235B197C}"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2708DC-BF63-4FC4-961F-4654235B197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2708DC-BF63-4FC4-961F-4654235B197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2708DC-BF63-4FC4-961F-4654235B197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62708DC-BF63-4FC4-961F-4654235B197C}"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2708DC-BF63-4FC4-961F-4654235B197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62708DC-BF63-4FC4-961F-4654235B197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8" name="7 Marcador de número de diapositiva"/>
          <p:cNvSpPr>
            <a:spLocks noGrp="1"/>
          </p:cNvSpPr>
          <p:nvPr>
            <p:ph type="sldNum" sz="quarter" idx="11"/>
          </p:nvPr>
        </p:nvSpPr>
        <p:spPr/>
        <p:txBody>
          <a:bodyPr/>
          <a:lstStyle/>
          <a:p>
            <a:fld id="{B62708DC-BF63-4FC4-961F-4654235B197C}" type="slidenum">
              <a:rPr lang="es-ES" smtClean="0"/>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62708DC-BF63-4FC4-961F-4654235B197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FE9EB3A-C099-46B4-A5AD-D125A9F424E3}" type="datetimeFigureOut">
              <a:rPr lang="es-ES" smtClean="0"/>
              <a:t>19/08/2015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B62708DC-BF63-4FC4-961F-4654235B197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6FE9EB3A-C099-46B4-A5AD-D125A9F424E3}" type="datetimeFigureOut">
              <a:rPr lang="es-ES" smtClean="0"/>
              <a:t>19/08/2015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62708DC-BF63-4FC4-961F-4654235B197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FE9EB3A-C099-46B4-A5AD-D125A9F424E3}" type="datetimeFigureOut">
              <a:rPr lang="es-ES" smtClean="0"/>
              <a:t>19/08/2015</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2708DC-BF63-4FC4-961F-4654235B197C}"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412776"/>
            <a:ext cx="4320480" cy="3024336"/>
          </a:xfrm>
        </p:spPr>
        <p:txBody>
          <a:bodyPr>
            <a:noAutofit/>
          </a:bodyPr>
          <a:lstStyle/>
          <a:p>
            <a:pPr algn="just"/>
            <a:r>
              <a:rPr lang="es-ES" sz="5400" cap="none" dirty="0" smtClean="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t>Los orígenes </a:t>
            </a:r>
            <a:br>
              <a:rPr lang="es-ES" sz="5400" cap="none" dirty="0" smtClean="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br>
            <a:r>
              <a:rPr lang="es-ES" sz="5400" cap="none" dirty="0" smtClean="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t>de el Diseño </a:t>
            </a:r>
            <a:br>
              <a:rPr lang="es-ES" sz="5400" cap="none" dirty="0" smtClean="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br>
            <a:r>
              <a:rPr lang="es-ES" sz="5400" cap="none" dirty="0" smtClean="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t>Visual a nivel </a:t>
            </a:r>
            <a:br>
              <a:rPr lang="es-ES" sz="5400" cap="none" dirty="0" smtClean="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br>
            <a:r>
              <a:rPr lang="es-ES" sz="5400" cap="none" dirty="0" smtClean="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t>Universitario</a:t>
            </a:r>
            <a:endParaRPr lang="es-ES" sz="5400" cap="none"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endParaRPr>
          </a:p>
        </p:txBody>
      </p:sp>
    </p:spTree>
    <p:extLst>
      <p:ext uri="{BB962C8B-B14F-4D97-AF65-F5344CB8AC3E}">
        <p14:creationId xmlns:p14="http://schemas.microsoft.com/office/powerpoint/2010/main" val="2261794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vert="horz" lIns="45720" rIns="45720" anchor="t">
            <a:noAutofit/>
          </a:bodyPr>
          <a:lstStyle/>
          <a:p>
            <a:pPr algn="just"/>
            <a:r>
              <a:rPr lang="es-CO" sz="5400" cap="none"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t>El movimiento arts and crafts	</a:t>
            </a:r>
            <a:endParaRPr lang="es-CO" sz="5400" cap="none"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endParaRPr>
          </a:p>
        </p:txBody>
      </p:sp>
    </p:spTree>
    <p:extLst>
      <p:ext uri="{BB962C8B-B14F-4D97-AF65-F5344CB8AC3E}">
        <p14:creationId xmlns:p14="http://schemas.microsoft.com/office/powerpoint/2010/main" val="61694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564904"/>
            <a:ext cx="7467600" cy="2121099"/>
          </a:xfrm>
        </p:spPr>
        <p:txBody>
          <a:bodyPr vert="horz" tIns="0" rIns="45720" bIns="0" anchor="b">
            <a:normAutofit/>
          </a:bodyPr>
          <a:lstStyle/>
          <a:p>
            <a:pPr>
              <a:buClr>
                <a:schemeClr val="tx1"/>
              </a:buClr>
              <a:buFont typeface="Courier New" panose="02070309020205020404" pitchFamily="49" charset="0"/>
              <a:buChar char="o"/>
            </a:pPr>
            <a:r>
              <a:rPr lang="es-CO" sz="2800" dirty="0">
                <a:latin typeface="Calibri Light" panose="020F0302020204030204" pitchFamily="34" charset="0"/>
              </a:rPr>
              <a:t>Surgió en las ultimas décadas del siglo XIX como reacción contra el primer estilo industrial, que se había desarrollado en Inglaterra. El estilo victoriano</a:t>
            </a:r>
            <a:endParaRPr lang="es-CO" sz="2800" dirty="0">
              <a:latin typeface="Calibri Light" panose="020F0302020204030204" pitchFamily="34" charset="0"/>
            </a:endParaRPr>
          </a:p>
        </p:txBody>
      </p:sp>
    </p:spTree>
    <p:extLst>
      <p:ext uri="{BB962C8B-B14F-4D97-AF65-F5344CB8AC3E}">
        <p14:creationId xmlns:p14="http://schemas.microsoft.com/office/powerpoint/2010/main" val="3319548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340769"/>
            <a:ext cx="7467600" cy="4536504"/>
          </a:xfrm>
        </p:spPr>
        <p:txBody>
          <a:bodyPr vert="horz" tIns="0" rIns="45720" bIns="0" anchor="b">
            <a:normAutofit lnSpcReduction="10000"/>
          </a:bodyPr>
          <a:lstStyle/>
          <a:p>
            <a:pPr>
              <a:buClr>
                <a:schemeClr val="tx1"/>
              </a:buClr>
              <a:buFont typeface="Courier New" panose="02070309020205020404" pitchFamily="49" charset="0"/>
              <a:buChar char="o"/>
            </a:pPr>
            <a:r>
              <a:rPr lang="es-CO" sz="2800" dirty="0">
                <a:latin typeface="Calibri Light" panose="020F0302020204030204" pitchFamily="34" charset="0"/>
              </a:rPr>
              <a:t>Rechazo de la separación entre el arte y la artesanía.</a:t>
            </a:r>
          </a:p>
          <a:p>
            <a:pPr>
              <a:buClr>
                <a:schemeClr val="tx1"/>
              </a:buClr>
              <a:buFont typeface="Courier New" panose="02070309020205020404" pitchFamily="49" charset="0"/>
              <a:buChar char="o"/>
            </a:pPr>
            <a:r>
              <a:rPr lang="es-CO" sz="2800" dirty="0">
                <a:latin typeface="Calibri Light" panose="020F0302020204030204" pitchFamily="34" charset="0"/>
              </a:rPr>
              <a:t>Rechazo de los métodos industriales de trabajo.</a:t>
            </a:r>
          </a:p>
          <a:p>
            <a:pPr>
              <a:buClr>
                <a:schemeClr val="tx1"/>
              </a:buClr>
              <a:buFont typeface="Courier New" panose="02070309020205020404" pitchFamily="49" charset="0"/>
              <a:buChar char="o"/>
            </a:pPr>
            <a:r>
              <a:rPr lang="es-CO" sz="2800" dirty="0">
                <a:latin typeface="Calibri Light" panose="020F0302020204030204" pitchFamily="34" charset="0"/>
              </a:rPr>
              <a:t>Propuesta de un regreso al medievalismo.</a:t>
            </a:r>
          </a:p>
          <a:p>
            <a:pPr>
              <a:buClr>
                <a:schemeClr val="tx1"/>
              </a:buClr>
              <a:buFont typeface="Courier New" panose="02070309020205020404" pitchFamily="49" charset="0"/>
              <a:buChar char="o"/>
            </a:pPr>
            <a:r>
              <a:rPr lang="es-CO" sz="2800" dirty="0">
                <a:latin typeface="Calibri Light" panose="020F0302020204030204" pitchFamily="34" charset="0"/>
              </a:rPr>
              <a:t>Propuesta de la arquitectura como centro de todas las actividades de diseño.</a:t>
            </a:r>
          </a:p>
          <a:p>
            <a:pPr>
              <a:buClr>
                <a:schemeClr val="tx1"/>
              </a:buClr>
              <a:buFont typeface="Courier New" panose="02070309020205020404" pitchFamily="49" charset="0"/>
              <a:buChar char="o"/>
            </a:pPr>
            <a:r>
              <a:rPr lang="es-CO" sz="2800" dirty="0">
                <a:latin typeface="Calibri Light" panose="020F0302020204030204" pitchFamily="34" charset="0"/>
              </a:rPr>
              <a:t>Propuesta de agrupación de los artesanos en </a:t>
            </a:r>
            <a:r>
              <a:rPr lang="es-CO" sz="2800" dirty="0" err="1">
                <a:latin typeface="Calibri Light" panose="020F0302020204030204" pitchFamily="34" charset="0"/>
              </a:rPr>
              <a:t>guildas</a:t>
            </a:r>
            <a:r>
              <a:rPr lang="es-CO" sz="2800" dirty="0">
                <a:latin typeface="Calibri Light" panose="020F0302020204030204" pitchFamily="34" charset="0"/>
              </a:rPr>
              <a:t> y talleres.</a:t>
            </a:r>
          </a:p>
          <a:p>
            <a:pPr>
              <a:buClr>
                <a:schemeClr val="tx1"/>
              </a:buClr>
              <a:buFont typeface="Courier New" panose="02070309020205020404" pitchFamily="49" charset="0"/>
              <a:buChar char="o"/>
            </a:pPr>
            <a:r>
              <a:rPr lang="es-CO" sz="2800" dirty="0">
                <a:latin typeface="Calibri Light" panose="020F0302020204030204" pitchFamily="34" charset="0"/>
              </a:rPr>
              <a:t>Propuesta del trabajo bien hecho, bien acabado y satisfactorio para el artista y el cliente</a:t>
            </a:r>
            <a:r>
              <a:rPr lang="es-CO" sz="2800" dirty="0" smtClean="0">
                <a:latin typeface="Calibri Light" panose="020F0302020204030204" pitchFamily="34" charset="0"/>
              </a:rPr>
              <a:t>.</a:t>
            </a:r>
            <a:endParaRPr lang="es-CO" sz="2800" dirty="0">
              <a:latin typeface="Calibri Light" panose="020F0302020204030204" pitchFamily="34" charset="0"/>
            </a:endParaRPr>
          </a:p>
        </p:txBody>
      </p:sp>
    </p:spTree>
    <p:extLst>
      <p:ext uri="{BB962C8B-B14F-4D97-AF65-F5344CB8AC3E}">
        <p14:creationId xmlns:p14="http://schemas.microsoft.com/office/powerpoint/2010/main" val="825954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vert="horz" tIns="0" rIns="45720" bIns="0" anchor="b">
            <a:normAutofit fontScale="92500" lnSpcReduction="10000"/>
          </a:bodyPr>
          <a:lstStyle/>
          <a:p>
            <a:pPr>
              <a:buClr>
                <a:schemeClr val="tx1"/>
              </a:buClr>
              <a:buFont typeface="Courier New" panose="02070309020205020404" pitchFamily="49" charset="0"/>
              <a:buChar char="o"/>
            </a:pPr>
            <a:r>
              <a:rPr lang="es-CO" sz="2800" dirty="0">
                <a:latin typeface="Calibri Light" panose="020F0302020204030204" pitchFamily="34" charset="0"/>
              </a:rPr>
              <a:t>Para el arts and crafts el historicismo no reflejaba  las posibilidades contemporáneas de la forma y el contenido.</a:t>
            </a: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Reconocer al ser humano antes que la maquina, y que el artesano reciba el reconocimiento que tenia en la edad media.</a:t>
            </a: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El arts and crafts fue iniciado por el poeta, pintor, artista, artesano y tratadista William Morris (1834-1896)</a:t>
            </a:r>
          </a:p>
        </p:txBody>
      </p:sp>
    </p:spTree>
    <p:extLst>
      <p:ext uri="{BB962C8B-B14F-4D97-AF65-F5344CB8AC3E}">
        <p14:creationId xmlns:p14="http://schemas.microsoft.com/office/powerpoint/2010/main" val="3675678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vert="horz" lIns="45720" rIns="45720" anchor="t">
            <a:noAutofit/>
          </a:bodyPr>
          <a:lstStyle/>
          <a:p>
            <a:pPr algn="just"/>
            <a:r>
              <a:rPr lang="es-CO" sz="5400" cap="none"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t>ESTILO INTERNACIONAL</a:t>
            </a:r>
            <a:endParaRPr lang="es-CO" sz="5400" cap="none"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endParaRPr>
          </a:p>
        </p:txBody>
      </p:sp>
      <p:sp>
        <p:nvSpPr>
          <p:cNvPr id="3" name="2 Subtítulo"/>
          <p:cNvSpPr>
            <a:spLocks noGrp="1"/>
          </p:cNvSpPr>
          <p:nvPr>
            <p:ph type="subTitle" idx="1"/>
          </p:nvPr>
        </p:nvSpPr>
        <p:spPr>
          <a:xfrm>
            <a:off x="395536" y="3573016"/>
            <a:ext cx="6480048" cy="1752600"/>
          </a:xfrm>
        </p:spPr>
        <p:txBody>
          <a:bodyPr>
            <a:normAutofit/>
          </a:bodyPr>
          <a:lstStyle/>
          <a:p>
            <a:r>
              <a:rPr lang="es-CO" sz="2200" dirty="0" smtClean="0"/>
              <a:t>Orígenes del Diseño Gráfico</a:t>
            </a:r>
            <a:endParaRPr lang="es-CO" sz="2200" dirty="0"/>
          </a:p>
        </p:txBody>
      </p:sp>
    </p:spTree>
    <p:extLst>
      <p:ext uri="{BB962C8B-B14F-4D97-AF65-F5344CB8AC3E}">
        <p14:creationId xmlns:p14="http://schemas.microsoft.com/office/powerpoint/2010/main" val="3251205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7620000" cy="5688632"/>
          </a:xfrm>
        </p:spPr>
        <p:txBody>
          <a:bodyPr vert="horz" tIns="0" rIns="45720" bIns="0" anchor="b">
            <a:normAutofit fontScale="77500" lnSpcReduction="20000"/>
          </a:bodyPr>
          <a:lstStyle/>
          <a:p>
            <a:pPr>
              <a:buClr>
                <a:schemeClr val="tx1"/>
              </a:buClr>
              <a:buFont typeface="Courier New" panose="02070309020205020404" pitchFamily="49" charset="0"/>
              <a:buChar char="o"/>
            </a:pPr>
            <a:r>
              <a:rPr lang="es-CO" sz="2800" dirty="0">
                <a:latin typeface="Calibri Light" panose="020F0302020204030204" pitchFamily="34" charset="0"/>
              </a:rPr>
              <a:t>A lo largo de los años 50 se desarrollo en Suiza y Alemania un nuevo estilo de Diseño Gráfico que se denominó diseño Suizo. Este movimiento comenzó a ser conocido como Estilo Internacional Suizo y estuvo en auge hasta los años 70.</a:t>
            </a: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Salieron muchas teorías sobre el estilo, especialmente acerca de la forma tipográfica y la composición sobre cuadrículas, siguen muy presentes en las enseñanzas de las escuelas de diseño hoy en día.</a:t>
            </a: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Algunos diseñadores argumentan que el Estilo Internacional Suizo está basado en fórmulas, del que suele nacer soluciones gráficas uniformes.</a:t>
            </a:r>
            <a:endParaRPr lang="es-CO" sz="2800" dirty="0">
              <a:latin typeface="Calibri Light" panose="020F0302020204030204" pitchFamily="34" charset="0"/>
            </a:endParaRP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Los defensores argumentan que la pureza del estilo de los medios y la legibilidad de la comunicación permite que el diseñador alcance una perfección imperecedera de la forma.</a:t>
            </a:r>
            <a:endParaRPr lang="es-CO" sz="2800" dirty="0">
              <a:latin typeface="Calibri Light" panose="020F0302020204030204" pitchFamily="34" charset="0"/>
            </a:endParaRPr>
          </a:p>
        </p:txBody>
      </p:sp>
    </p:spTree>
    <p:extLst>
      <p:ext uri="{BB962C8B-B14F-4D97-AF65-F5344CB8AC3E}">
        <p14:creationId xmlns:p14="http://schemas.microsoft.com/office/powerpoint/2010/main" val="2127244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7620000" cy="5204048"/>
          </a:xfrm>
        </p:spPr>
        <p:txBody>
          <a:bodyPr vert="horz" tIns="0" rIns="45720" bIns="0" anchor="b">
            <a:normAutofit fontScale="85000" lnSpcReduction="20000"/>
          </a:bodyPr>
          <a:lstStyle/>
          <a:p>
            <a:pPr>
              <a:buClr>
                <a:schemeClr val="tx1"/>
              </a:buClr>
              <a:buFont typeface="Courier New" panose="02070309020205020404" pitchFamily="49" charset="0"/>
              <a:buChar char="o"/>
            </a:pPr>
            <a:r>
              <a:rPr lang="es-CO" sz="2800" dirty="0">
                <a:latin typeface="Calibri Light" panose="020F0302020204030204" pitchFamily="34" charset="0"/>
              </a:rPr>
              <a:t>Dentro de las fronteras Suizas y a lo largo de la década de 1930, sobre todo en el campo de las artes gráficas, los aspectos del movimiento moderno habían sido adoptados paulatinamente, especialmente el diseño de carteles.</a:t>
            </a: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Comenzaron a surgir en el ámbito del diseño gráfico composiciones con imágenes simplificadas, integración de imagen y texto, y su uso en la fotografía.</a:t>
            </a: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Gracias a su situación neutral fue la posibilidad de que la Suiza de habla alemana pudiera retomar y reciclar algunos movimientos culturales vanguardistas que fueron interrumpidos cuando Hitler alcanzó el poder; la estructura pedagógica y metodología de la Bauhaus.</a:t>
            </a:r>
            <a:endParaRPr lang="es-CO" sz="2800" dirty="0">
              <a:latin typeface="Calibri Light" panose="020F0302020204030204" pitchFamily="34" charset="0"/>
            </a:endParaRPr>
          </a:p>
        </p:txBody>
      </p:sp>
    </p:spTree>
    <p:extLst>
      <p:ext uri="{BB962C8B-B14F-4D97-AF65-F5344CB8AC3E}">
        <p14:creationId xmlns:p14="http://schemas.microsoft.com/office/powerpoint/2010/main" val="3825359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7620000" cy="3384376"/>
          </a:xfrm>
        </p:spPr>
        <p:txBody>
          <a:bodyPr vert="horz" tIns="0" rIns="45720" bIns="0" anchor="b">
            <a:normAutofit fontScale="85000" lnSpcReduction="20000"/>
          </a:bodyPr>
          <a:lstStyle/>
          <a:p>
            <a:pPr>
              <a:buClr>
                <a:schemeClr val="tx1"/>
              </a:buClr>
              <a:buFont typeface="Courier New" panose="02070309020205020404" pitchFamily="49" charset="0"/>
              <a:buChar char="o"/>
            </a:pPr>
            <a:r>
              <a:rPr lang="es-CO" sz="2800" dirty="0">
                <a:latin typeface="Calibri Light" panose="020F0302020204030204" pitchFamily="34" charset="0"/>
              </a:rPr>
              <a:t>Las características principales, sobre lo que se sustentaba de este Estilo Internacional; creando una unidad visual en el diseño esta el uso de una cuadrícula modular, dibujada matemáticamente, en la que se organizan los elementos de diseño asimétricamente, el uso de tipografías Sans-</a:t>
            </a:r>
            <a:r>
              <a:rPr lang="es-CO" sz="2800" dirty="0" err="1">
                <a:latin typeface="Calibri Light" panose="020F0302020204030204" pitchFamily="34" charset="0"/>
              </a:rPr>
              <a:t>serif</a:t>
            </a:r>
            <a:r>
              <a:rPr lang="es-CO" sz="2800" dirty="0">
                <a:latin typeface="Calibri Light" panose="020F0302020204030204" pitchFamily="34" charset="0"/>
              </a:rPr>
              <a:t> </a:t>
            </a:r>
            <a:r>
              <a:rPr lang="es-CO" sz="2800" dirty="0">
                <a:latin typeface="Calibri Light" panose="020F0302020204030204" pitchFamily="34" charset="0"/>
              </a:rPr>
              <a:t>y el uso de fotografías a blanco y negro.</a:t>
            </a: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Las raíces del estilo proceden de la obra de </a:t>
            </a:r>
            <a:r>
              <a:rPr lang="es-CO" sz="2800" dirty="0" err="1">
                <a:latin typeface="Calibri Light" panose="020F0302020204030204" pitchFamily="34" charset="0"/>
              </a:rPr>
              <a:t>Theo</a:t>
            </a:r>
            <a:r>
              <a:rPr lang="es-CO" sz="2800" dirty="0">
                <a:latin typeface="Calibri Light" panose="020F0302020204030204" pitchFamily="34" charset="0"/>
              </a:rPr>
              <a:t> </a:t>
            </a:r>
            <a:r>
              <a:rPr lang="es-CO" sz="2800" dirty="0" err="1">
                <a:latin typeface="Calibri Light" panose="020F0302020204030204" pitchFamily="34" charset="0"/>
              </a:rPr>
              <a:t>Ballmer</a:t>
            </a:r>
            <a:r>
              <a:rPr lang="es-CO" sz="2800" dirty="0">
                <a:latin typeface="Calibri Light" panose="020F0302020204030204" pitchFamily="34" charset="0"/>
              </a:rPr>
              <a:t>, también de la corriente de </a:t>
            </a:r>
            <a:r>
              <a:rPr lang="es-CO" sz="2800" dirty="0" err="1">
                <a:latin typeface="Calibri Light" panose="020F0302020204030204" pitchFamily="34" charset="0"/>
              </a:rPr>
              <a:t>Stijl</a:t>
            </a:r>
            <a:r>
              <a:rPr lang="es-CO" sz="2800" dirty="0">
                <a:latin typeface="Calibri Light" panose="020F0302020204030204" pitchFamily="34" charset="0"/>
              </a:rPr>
              <a:t>, de la Bauhaus y de la Nueva Tipografía de </a:t>
            </a:r>
            <a:r>
              <a:rPr lang="es-CO" sz="2800" dirty="0" err="1">
                <a:latin typeface="Calibri Light" panose="020F0302020204030204" pitchFamily="34" charset="0"/>
              </a:rPr>
              <a:t>Jan</a:t>
            </a:r>
            <a:r>
              <a:rPr lang="es-CO" sz="2800" dirty="0">
                <a:latin typeface="Calibri Light" panose="020F0302020204030204" pitchFamily="34" charset="0"/>
              </a:rPr>
              <a:t> </a:t>
            </a:r>
            <a:r>
              <a:rPr lang="es-CO" sz="2800" dirty="0" err="1">
                <a:latin typeface="Calibri Light" panose="020F0302020204030204" pitchFamily="34" charset="0"/>
              </a:rPr>
              <a:t>Tschichold</a:t>
            </a:r>
            <a:r>
              <a:rPr lang="es-CO" sz="2800" dirty="0">
                <a:latin typeface="Calibri Light" panose="020F0302020204030204" pitchFamily="34" charset="0"/>
              </a:rPr>
              <a:t> de los años 1920 y 1930.</a:t>
            </a:r>
            <a:endParaRPr lang="es-CO" sz="2800" dirty="0">
              <a:latin typeface="Calibri Light" panose="020F0302020204030204" pitchFamily="34"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431113">
            <a:off x="642586" y="3852584"/>
            <a:ext cx="1920344" cy="2688481"/>
          </a:xfrm>
          <a:prstGeom prst="rect">
            <a:avLst/>
          </a:prstGeom>
        </p:spPr>
      </p:pic>
      <p:pic>
        <p:nvPicPr>
          <p:cNvPr id="6" name="5 Imagen"/>
          <p:cNvPicPr>
            <a:picLocks noChangeAspect="1"/>
          </p:cNvPicPr>
          <p:nvPr/>
        </p:nvPicPr>
        <p:blipFill rotWithShape="1">
          <a:blip r:embed="rId3">
            <a:extLst>
              <a:ext uri="{28A0092B-C50C-407E-A947-70E740481C1C}">
                <a14:useLocalDpi xmlns:a14="http://schemas.microsoft.com/office/drawing/2010/main" val="0"/>
              </a:ext>
            </a:extLst>
          </a:blip>
          <a:srcRect l="7281" r="19992"/>
          <a:stretch/>
        </p:blipFill>
        <p:spPr>
          <a:xfrm rot="282178">
            <a:off x="5356462" y="4038971"/>
            <a:ext cx="2990978" cy="2315706"/>
          </a:xfrm>
          <a:prstGeom prst="rect">
            <a:avLst/>
          </a:prstGeom>
        </p:spPr>
      </p:pic>
      <p:sp>
        <p:nvSpPr>
          <p:cNvPr id="7" name="6 CuadroTexto"/>
          <p:cNvSpPr txBox="1"/>
          <p:nvPr/>
        </p:nvSpPr>
        <p:spPr>
          <a:xfrm rot="247007">
            <a:off x="5266564" y="6297555"/>
            <a:ext cx="2088232" cy="369332"/>
          </a:xfrm>
          <a:prstGeom prst="rect">
            <a:avLst/>
          </a:prstGeom>
          <a:noFill/>
        </p:spPr>
        <p:txBody>
          <a:bodyPr wrap="square" rtlCol="0">
            <a:spAutoFit/>
          </a:bodyPr>
          <a:lstStyle/>
          <a:p>
            <a:pPr algn="ctr"/>
            <a:r>
              <a:rPr lang="es-CO" dirty="0" smtClean="0"/>
              <a:t>Max Bill</a:t>
            </a:r>
            <a:endParaRPr lang="es-CO" dirty="0"/>
          </a:p>
        </p:txBody>
      </p:sp>
    </p:spTree>
    <p:extLst>
      <p:ext uri="{BB962C8B-B14F-4D97-AF65-F5344CB8AC3E}">
        <p14:creationId xmlns:p14="http://schemas.microsoft.com/office/powerpoint/2010/main" val="1246751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76872"/>
            <a:ext cx="7620000" cy="2376264"/>
          </a:xfrm>
        </p:spPr>
        <p:txBody>
          <a:bodyPr vert="horz" tIns="0" rIns="45720" bIns="0" anchor="b">
            <a:normAutofit fontScale="85000" lnSpcReduction="20000"/>
          </a:bodyPr>
          <a:lstStyle/>
          <a:p>
            <a:pPr>
              <a:buClr>
                <a:schemeClr val="tx1"/>
              </a:buClr>
              <a:buFont typeface="Courier New" panose="02070309020205020404" pitchFamily="49" charset="0"/>
              <a:buChar char="o"/>
            </a:pPr>
            <a:r>
              <a:rPr lang="es-CO" sz="2800" dirty="0">
                <a:latin typeface="Calibri Light" panose="020F0302020204030204" pitchFamily="34" charset="0"/>
              </a:rPr>
              <a:t>Desarrollo una original aplicación al diseño gráfico de los principios de </a:t>
            </a:r>
            <a:r>
              <a:rPr lang="es-CO" sz="2800" dirty="0" err="1">
                <a:latin typeface="Calibri Light" panose="020F0302020204030204" pitchFamily="34" charset="0"/>
              </a:rPr>
              <a:t>De</a:t>
            </a:r>
            <a:r>
              <a:rPr lang="es-CO" sz="2800" dirty="0">
                <a:latin typeface="Calibri Light" panose="020F0302020204030204" pitchFamily="34" charset="0"/>
              </a:rPr>
              <a:t> </a:t>
            </a:r>
            <a:r>
              <a:rPr lang="es-CO" sz="2800" dirty="0" err="1">
                <a:latin typeface="Calibri Light" panose="020F0302020204030204" pitchFamily="34" charset="0"/>
              </a:rPr>
              <a:t>Stijl</a:t>
            </a:r>
            <a:r>
              <a:rPr lang="es-CO" sz="2800" dirty="0">
                <a:latin typeface="Calibri Light" panose="020F0302020204030204" pitchFamily="34" charset="0"/>
              </a:rPr>
              <a:t> usando una red desarrollada matemáticamente de alineamientos horizontales y verticales.</a:t>
            </a: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Desarrollo de dos escuelas de diseño Suizas muy importantes, una en Basilea y la otra en Zúrich.</a:t>
            </a:r>
          </a:p>
          <a:p>
            <a:pPr>
              <a:buClr>
                <a:schemeClr val="tx1"/>
              </a:buClr>
              <a:buFont typeface="Courier New" panose="02070309020205020404" pitchFamily="49" charset="0"/>
              <a:buChar char="o"/>
            </a:pPr>
            <a:endParaRPr lang="es-CO" sz="2800" dirty="0">
              <a:latin typeface="Calibri Light" panose="020F0302020204030204" pitchFamily="34" charset="0"/>
            </a:endParaRPr>
          </a:p>
        </p:txBody>
      </p:sp>
    </p:spTree>
    <p:extLst>
      <p:ext uri="{BB962C8B-B14F-4D97-AF65-F5344CB8AC3E}">
        <p14:creationId xmlns:p14="http://schemas.microsoft.com/office/powerpoint/2010/main" val="2667797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564904"/>
            <a:ext cx="7618040" cy="2593975"/>
          </a:xfrm>
        </p:spPr>
        <p:txBody>
          <a:bodyPr vert="horz" lIns="45720" rIns="45720" anchor="t">
            <a:noAutofit/>
          </a:bodyPr>
          <a:lstStyle/>
          <a:p>
            <a:pPr algn="l"/>
            <a:r>
              <a:rPr lang="es-CO" sz="5400" cap="none"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t>Escuela de Arte Aplicado de Zúrich</a:t>
            </a:r>
            <a:endParaRPr lang="es-CO" sz="5400" cap="none"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endParaRPr>
          </a:p>
        </p:txBody>
      </p:sp>
      <p:sp>
        <p:nvSpPr>
          <p:cNvPr id="3" name="2 Subtítulo"/>
          <p:cNvSpPr>
            <a:spLocks noGrp="1"/>
          </p:cNvSpPr>
          <p:nvPr>
            <p:ph type="subTitle" idx="1"/>
          </p:nvPr>
        </p:nvSpPr>
        <p:spPr>
          <a:xfrm>
            <a:off x="467544" y="4293096"/>
            <a:ext cx="6480048" cy="804516"/>
          </a:xfrm>
        </p:spPr>
        <p:txBody>
          <a:bodyPr>
            <a:normAutofit/>
          </a:bodyPr>
          <a:lstStyle/>
          <a:p>
            <a:r>
              <a:rPr lang="es-CO" sz="3600" dirty="0"/>
              <a:t>Zúrich </a:t>
            </a:r>
            <a:r>
              <a:rPr lang="es-CO" sz="3600" dirty="0" err="1"/>
              <a:t>Kunstgewerbeschule</a:t>
            </a:r>
            <a:endParaRPr lang="es-CO" sz="3600" dirty="0"/>
          </a:p>
        </p:txBody>
      </p:sp>
    </p:spTree>
    <p:extLst>
      <p:ext uri="{BB962C8B-B14F-4D97-AF65-F5344CB8AC3E}">
        <p14:creationId xmlns:p14="http://schemas.microsoft.com/office/powerpoint/2010/main" val="8392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vantGarde LT ExtraLight" panose="02000403030000020004" pitchFamily="2" charset="0"/>
              </a:rPr>
              <a:t>Introducción:</a:t>
            </a:r>
            <a:endParaRPr lang="es-ES" dirty="0">
              <a:latin typeface="AvantGarde LT ExtraLight" panose="02000403030000020004" pitchFamily="2" charset="0"/>
            </a:endParaRPr>
          </a:p>
        </p:txBody>
      </p:sp>
      <p:sp>
        <p:nvSpPr>
          <p:cNvPr id="3" name="2 Marcador de contenido"/>
          <p:cNvSpPr>
            <a:spLocks noGrp="1"/>
          </p:cNvSpPr>
          <p:nvPr>
            <p:ph idx="1"/>
          </p:nvPr>
        </p:nvSpPr>
        <p:spPr/>
        <p:txBody>
          <a:bodyPr/>
          <a:lstStyle/>
          <a:p>
            <a:pPr marL="36576" indent="0">
              <a:buNone/>
            </a:pPr>
            <a:r>
              <a:rPr lang="es-ES" dirty="0" smtClean="0">
                <a:latin typeface="Calibri Light" panose="020F0302020204030204" pitchFamily="34" charset="0"/>
              </a:rPr>
              <a:t>Revolución Industrial</a:t>
            </a:r>
          </a:p>
          <a:p>
            <a:pPr>
              <a:buClr>
                <a:schemeClr val="tx1"/>
              </a:buClr>
              <a:buFont typeface="Courier New" panose="02070309020205020404" pitchFamily="49" charset="0"/>
              <a:buChar char="o"/>
            </a:pPr>
            <a:r>
              <a:rPr lang="es-ES" sz="2800" dirty="0">
                <a:latin typeface="Calibri Light" panose="020F0302020204030204" pitchFamily="34" charset="0"/>
              </a:rPr>
              <a:t>Comprende </a:t>
            </a:r>
            <a:r>
              <a:rPr lang="es-ES" sz="2800" dirty="0" smtClean="0">
                <a:latin typeface="Calibri Light" panose="020F0302020204030204" pitchFamily="34" charset="0"/>
              </a:rPr>
              <a:t> desde la </a:t>
            </a:r>
            <a:r>
              <a:rPr lang="es-ES" sz="2800" dirty="0">
                <a:latin typeface="Calibri Light" panose="020F0302020204030204" pitchFamily="34" charset="0"/>
              </a:rPr>
              <a:t>segunda mitad del siglo </a:t>
            </a:r>
            <a:r>
              <a:rPr lang="es-ES" sz="2800" dirty="0" smtClean="0">
                <a:latin typeface="Calibri Light" panose="020F0302020204030204" pitchFamily="34" charset="0"/>
              </a:rPr>
              <a:t>XVIII  hasta </a:t>
            </a:r>
            <a:r>
              <a:rPr lang="es-ES" sz="2800" dirty="0">
                <a:latin typeface="Calibri Light" panose="020F0302020204030204" pitchFamily="34" charset="0"/>
              </a:rPr>
              <a:t>mediados </a:t>
            </a:r>
            <a:r>
              <a:rPr lang="es-ES" sz="2800" dirty="0" smtClean="0">
                <a:latin typeface="Calibri Light" panose="020F0302020204030204" pitchFamily="34" charset="0"/>
              </a:rPr>
              <a:t>del siglo XIX</a:t>
            </a:r>
          </a:p>
          <a:p>
            <a:pPr>
              <a:buClr>
                <a:schemeClr val="tx1"/>
              </a:buClr>
              <a:buFont typeface="Courier New" panose="02070309020205020404" pitchFamily="49" charset="0"/>
              <a:buChar char="o"/>
            </a:pPr>
            <a:r>
              <a:rPr lang="es-ES" sz="2800" dirty="0" smtClean="0">
                <a:latin typeface="Calibri Light" panose="020F0302020204030204" pitchFamily="34" charset="0"/>
              </a:rPr>
              <a:t>Inicia gracias al movimiento renacentista y las ideas filosóficas racionalistas.</a:t>
            </a:r>
          </a:p>
          <a:p>
            <a:pPr>
              <a:buClr>
                <a:schemeClr val="tx1"/>
              </a:buClr>
              <a:buFont typeface="Courier New" panose="02070309020205020404" pitchFamily="49" charset="0"/>
              <a:buChar char="o"/>
            </a:pPr>
            <a:r>
              <a:rPr lang="es-ES" sz="2800" dirty="0" smtClean="0">
                <a:latin typeface="Calibri Light" panose="020F0302020204030204" pitchFamily="34" charset="0"/>
              </a:rPr>
              <a:t>Es antecedido por las guerras que generaron la necesidad de industrias competentes propias.</a:t>
            </a:r>
          </a:p>
          <a:p>
            <a:pPr>
              <a:buClr>
                <a:schemeClr val="tx1"/>
              </a:buClr>
              <a:buFont typeface="Courier New" panose="02070309020205020404" pitchFamily="49" charset="0"/>
              <a:buChar char="o"/>
            </a:pPr>
            <a:r>
              <a:rPr lang="es-ES" sz="2800" dirty="0" smtClean="0">
                <a:latin typeface="Calibri Light" panose="020F0302020204030204" pitchFamily="34" charset="0"/>
              </a:rPr>
              <a:t>Da inicio al capitalismo y la economía de mercado.</a:t>
            </a:r>
            <a:endParaRPr lang="es-ES" sz="2800" dirty="0">
              <a:latin typeface="Calibri Light" panose="020F0302020204030204" pitchFamily="34" charset="0"/>
            </a:endParaRPr>
          </a:p>
        </p:txBody>
      </p:sp>
    </p:spTree>
    <p:extLst>
      <p:ext uri="{BB962C8B-B14F-4D97-AF65-F5344CB8AC3E}">
        <p14:creationId xmlns:p14="http://schemas.microsoft.com/office/powerpoint/2010/main" val="2742660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7620000" cy="5112568"/>
          </a:xfrm>
        </p:spPr>
        <p:txBody>
          <a:bodyPr vert="horz" tIns="0" rIns="45720" bIns="0" anchor="b">
            <a:normAutofit fontScale="85000" lnSpcReduction="20000"/>
          </a:bodyPr>
          <a:lstStyle/>
          <a:p>
            <a:pPr>
              <a:buClr>
                <a:schemeClr val="tx1"/>
              </a:buClr>
              <a:buFont typeface="Courier New" panose="02070309020205020404" pitchFamily="49" charset="0"/>
              <a:buChar char="o"/>
            </a:pPr>
            <a:r>
              <a:rPr lang="es-CO" sz="2800" dirty="0">
                <a:latin typeface="Calibri Light" panose="020F0302020204030204" pitchFamily="34" charset="0"/>
              </a:rPr>
              <a:t>Escuela de Arte aplicado de Zúrich: El gran diseñador </a:t>
            </a:r>
            <a:r>
              <a:rPr lang="es-CO" sz="2800" dirty="0" err="1">
                <a:latin typeface="Calibri Light" panose="020F0302020204030204" pitchFamily="34" charset="0"/>
              </a:rPr>
              <a:t>Ernest</a:t>
            </a:r>
            <a:r>
              <a:rPr lang="es-CO" sz="2800" dirty="0">
                <a:latin typeface="Calibri Light" panose="020F0302020204030204" pitchFamily="34" charset="0"/>
              </a:rPr>
              <a:t> Keller (1891-1968), profesor de la Zúrich desde 1918 hasta 1956, muchos se atreven a decir que el cartel tipográfico apareció con el; diplomado en la Academia de Artes Gráficas de Leipzig, liberó la tipografía de su formación subalterna y estilizó los elementos de la imagen hasta semejarlos a los logotipos. </a:t>
            </a:r>
            <a:endParaRPr lang="es-CO" sz="2800" dirty="0">
              <a:latin typeface="Calibri Light" panose="020F0302020204030204" pitchFamily="34" charset="0"/>
            </a:endParaRPr>
          </a:p>
          <a:p>
            <a:pPr>
              <a:buClr>
                <a:schemeClr val="tx1"/>
              </a:buClr>
              <a:buFont typeface="Courier New" panose="02070309020205020404" pitchFamily="49" charset="0"/>
              <a:buChar char="o"/>
            </a:pPr>
            <a:endParaRPr lang="es-CO" sz="2800" dirty="0">
              <a:latin typeface="Calibri Light" panose="020F0302020204030204" pitchFamily="34" charset="0"/>
            </a:endParaRPr>
          </a:p>
          <a:p>
            <a:pPr>
              <a:buClr>
                <a:schemeClr val="tx1"/>
              </a:buClr>
              <a:buFont typeface="Courier New" panose="02070309020205020404" pitchFamily="49" charset="0"/>
              <a:buChar char="o"/>
            </a:pPr>
            <a:r>
              <a:rPr lang="es-CO" sz="2800" dirty="0">
                <a:latin typeface="Calibri Light" panose="020F0302020204030204" pitchFamily="34" charset="0"/>
              </a:rPr>
              <a:t>La legibilidad y la simplicidad de las formas eran su principal objetivo; durante sus años de profesor, donde comenzó a impartir un curso de composición publicitaria y a desarrollar una clase profesional en diseño y tipografía. Keller fue la influencia más importante en el desarrollo del Estilo Internacional Suizo, sus trabajos abarcan desde carteles, logotipos y rótulos de edificios. Hasta el diseño de sellos postales.</a:t>
            </a:r>
            <a:endParaRPr lang="es-CO" sz="2800" dirty="0">
              <a:latin typeface="Calibri Light" panose="020F0302020204030204" pitchFamily="34" charset="0"/>
            </a:endParaRPr>
          </a:p>
        </p:txBody>
      </p:sp>
    </p:spTree>
    <p:extLst>
      <p:ext uri="{BB962C8B-B14F-4D97-AF65-F5344CB8AC3E}">
        <p14:creationId xmlns:p14="http://schemas.microsoft.com/office/powerpoint/2010/main" val="1350507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vantGarde LT ExtraLight" panose="02000403030000020004" pitchFamily="2" charset="0"/>
              </a:rPr>
              <a:t>Efectos:</a:t>
            </a:r>
            <a:endParaRPr lang="es-ES" dirty="0">
              <a:latin typeface="AvantGarde LT ExtraLight" panose="02000403030000020004" pitchFamily="2" charset="0"/>
            </a:endParaRPr>
          </a:p>
        </p:txBody>
      </p:sp>
      <p:sp>
        <p:nvSpPr>
          <p:cNvPr id="3" name="2 Marcador de contenido"/>
          <p:cNvSpPr>
            <a:spLocks noGrp="1"/>
          </p:cNvSpPr>
          <p:nvPr>
            <p:ph idx="1"/>
          </p:nvPr>
        </p:nvSpPr>
        <p:spPr>
          <a:xfrm>
            <a:off x="457200" y="1600200"/>
            <a:ext cx="7467600" cy="4997152"/>
          </a:xfrm>
        </p:spPr>
        <p:txBody>
          <a:bodyPr>
            <a:normAutofit fontScale="92500" lnSpcReduction="10000"/>
          </a:bodyPr>
          <a:lstStyle/>
          <a:p>
            <a:pPr>
              <a:buClr>
                <a:schemeClr val="tx1"/>
              </a:buClr>
              <a:buFont typeface="Courier New" panose="02070309020205020404" pitchFamily="49" charset="0"/>
              <a:buChar char="o"/>
            </a:pPr>
            <a:r>
              <a:rPr lang="es-ES" sz="2800" dirty="0" smtClean="0">
                <a:latin typeface="Calibri Light" panose="020F0302020204030204" pitchFamily="34" charset="0"/>
              </a:rPr>
              <a:t>La industrialización aumenta el volumen de producción y reduce su tiempo y costo de manufactura.</a:t>
            </a:r>
          </a:p>
          <a:p>
            <a:pPr>
              <a:buClr>
                <a:schemeClr val="tx1"/>
              </a:buClr>
              <a:buFont typeface="Courier New" panose="02070309020205020404" pitchFamily="49" charset="0"/>
              <a:buChar char="o"/>
            </a:pPr>
            <a:r>
              <a:rPr lang="es-ES" sz="2800" dirty="0" smtClean="0">
                <a:latin typeface="Calibri Light" panose="020F0302020204030204" pitchFamily="34" charset="0"/>
              </a:rPr>
              <a:t>El mercado artesanal es sustituido  del ámbito usable y se convierte en un estilo artístico (</a:t>
            </a:r>
            <a:r>
              <a:rPr lang="es-ES" sz="2800" dirty="0" err="1" smtClean="0">
                <a:latin typeface="Calibri Light" panose="020F0302020204030204" pitchFamily="34" charset="0"/>
              </a:rPr>
              <a:t>Arts</a:t>
            </a:r>
            <a:r>
              <a:rPr lang="es-ES" sz="2800" dirty="0" smtClean="0">
                <a:latin typeface="Calibri Light" panose="020F0302020204030204" pitchFamily="34" charset="0"/>
              </a:rPr>
              <a:t> and </a:t>
            </a:r>
            <a:r>
              <a:rPr lang="es-ES" sz="2800" dirty="0" err="1" smtClean="0">
                <a:latin typeface="Calibri Light" panose="020F0302020204030204" pitchFamily="34" charset="0"/>
              </a:rPr>
              <a:t>Crafts</a:t>
            </a:r>
            <a:r>
              <a:rPr lang="es-ES" sz="2800" dirty="0" smtClean="0">
                <a:latin typeface="Calibri Light" panose="020F0302020204030204" pitchFamily="34" charset="0"/>
              </a:rPr>
              <a:t>).</a:t>
            </a:r>
          </a:p>
          <a:p>
            <a:pPr>
              <a:buClr>
                <a:schemeClr val="tx1"/>
              </a:buClr>
              <a:buFont typeface="Courier New" panose="02070309020205020404" pitchFamily="49" charset="0"/>
              <a:buChar char="o"/>
            </a:pPr>
            <a:r>
              <a:rPr lang="es-ES" sz="2800" dirty="0" smtClean="0">
                <a:latin typeface="Calibri Light" panose="020F0302020204030204" pitchFamily="34" charset="0"/>
              </a:rPr>
              <a:t>La demanda de servicios y artículos de consumo obliga a la creación de grandes núcleos urbanos y el panorama urbano como lo conocemos hoy en día.</a:t>
            </a:r>
          </a:p>
          <a:p>
            <a:pPr>
              <a:buClr>
                <a:schemeClr val="tx1"/>
              </a:buClr>
              <a:buFont typeface="Courier New" panose="02070309020205020404" pitchFamily="49" charset="0"/>
              <a:buChar char="o"/>
            </a:pPr>
            <a:r>
              <a:rPr lang="es-ES" sz="2800" dirty="0" smtClean="0">
                <a:latin typeface="Calibri Light" panose="020F0302020204030204" pitchFamily="34" charset="0"/>
              </a:rPr>
              <a:t>Debido a la producción en masa la industria solo se limita a resolver técnicamente  las necesidades dejando de lado la estética</a:t>
            </a:r>
            <a:endParaRPr lang="es-ES" sz="2800" dirty="0">
              <a:latin typeface="Calibri Light" panose="020F0302020204030204" pitchFamily="34" charset="0"/>
            </a:endParaRPr>
          </a:p>
        </p:txBody>
      </p:sp>
    </p:spTree>
    <p:extLst>
      <p:ext uri="{BB962C8B-B14F-4D97-AF65-F5344CB8AC3E}">
        <p14:creationId xmlns:p14="http://schemas.microsoft.com/office/powerpoint/2010/main" val="1395687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vantGarde LT ExtraLight" panose="02000403030000020004" pitchFamily="2" charset="0"/>
              </a:rPr>
              <a:t>Diseño :</a:t>
            </a:r>
            <a:endParaRPr lang="es-ES" dirty="0">
              <a:latin typeface="AvantGarde LT ExtraLight" panose="02000403030000020004" pitchFamily="2" charset="0"/>
            </a:endParaRPr>
          </a:p>
        </p:txBody>
      </p:sp>
      <p:sp>
        <p:nvSpPr>
          <p:cNvPr id="3" name="2 Marcador de contenido"/>
          <p:cNvSpPr>
            <a:spLocks noGrp="1"/>
          </p:cNvSpPr>
          <p:nvPr>
            <p:ph idx="1"/>
          </p:nvPr>
        </p:nvSpPr>
        <p:spPr>
          <a:xfrm>
            <a:off x="457200" y="1600200"/>
            <a:ext cx="7467600" cy="4997152"/>
          </a:xfrm>
        </p:spPr>
        <p:txBody>
          <a:bodyPr>
            <a:normAutofit/>
          </a:bodyPr>
          <a:lstStyle/>
          <a:p>
            <a:pPr>
              <a:buClr>
                <a:schemeClr val="tx1"/>
              </a:buClr>
              <a:buFont typeface="Courier New" panose="02070309020205020404" pitchFamily="49" charset="0"/>
              <a:buChar char="o"/>
            </a:pPr>
            <a:r>
              <a:rPr lang="es-ES" sz="2800" dirty="0" smtClean="0">
                <a:latin typeface="Calibri Light" panose="020F0302020204030204" pitchFamily="34" charset="0"/>
              </a:rPr>
              <a:t>El diseño industrial es el precursor del diseño como lo conocemos hoy en día.</a:t>
            </a:r>
          </a:p>
          <a:p>
            <a:pPr>
              <a:buClr>
                <a:schemeClr val="tx1"/>
              </a:buClr>
              <a:buFont typeface="Courier New" panose="02070309020205020404" pitchFamily="49" charset="0"/>
              <a:buChar char="o"/>
            </a:pPr>
            <a:r>
              <a:rPr lang="es-ES" sz="2800" dirty="0" smtClean="0">
                <a:latin typeface="Calibri Light" panose="020F0302020204030204" pitchFamily="34" charset="0"/>
              </a:rPr>
              <a:t>Nace el </a:t>
            </a:r>
            <a:r>
              <a:rPr lang="es-ES" sz="2800" dirty="0" err="1" smtClean="0">
                <a:latin typeface="Calibri Light" panose="020F0302020204030204" pitchFamily="34" charset="0"/>
              </a:rPr>
              <a:t>cartelismo</a:t>
            </a:r>
            <a:r>
              <a:rPr lang="es-ES" sz="2800" dirty="0" smtClean="0">
                <a:latin typeface="Calibri Light" panose="020F0302020204030204" pitchFamily="34" charset="0"/>
              </a:rPr>
              <a:t> en las calles de las ciudades fuera de la academia.</a:t>
            </a:r>
          </a:p>
          <a:p>
            <a:pPr>
              <a:buClr>
                <a:schemeClr val="tx1"/>
              </a:buClr>
              <a:buFont typeface="Courier New" panose="02070309020205020404" pitchFamily="49" charset="0"/>
              <a:buChar char="o"/>
            </a:pPr>
            <a:r>
              <a:rPr lang="es-ES" sz="2800" dirty="0" smtClean="0">
                <a:latin typeface="Calibri Light" panose="020F0302020204030204" pitchFamily="34" charset="0"/>
              </a:rPr>
              <a:t>La primera guerra mundial establece la importancia del diseño grafico.</a:t>
            </a:r>
          </a:p>
          <a:p>
            <a:pPr>
              <a:buClr>
                <a:schemeClr val="tx1"/>
              </a:buClr>
              <a:buFont typeface="Courier New" panose="02070309020205020404" pitchFamily="49" charset="0"/>
              <a:buChar char="o"/>
            </a:pPr>
            <a:r>
              <a:rPr lang="es-ES" sz="2800" dirty="0" smtClean="0">
                <a:latin typeface="Calibri Light" panose="020F0302020204030204" pitchFamily="34" charset="0"/>
              </a:rPr>
              <a:t>El diseño grafico se convierte en la expresión de las nuevas sociedades.</a:t>
            </a:r>
          </a:p>
          <a:p>
            <a:pPr>
              <a:buClr>
                <a:schemeClr val="tx1"/>
              </a:buClr>
              <a:buFont typeface="Courier New" panose="02070309020205020404" pitchFamily="49" charset="0"/>
              <a:buChar char="o"/>
            </a:pPr>
            <a:endParaRPr lang="es-ES" sz="2800" dirty="0" smtClean="0">
              <a:latin typeface="Calibri Light" panose="020F0302020204030204" pitchFamily="34" charset="0"/>
            </a:endParaRPr>
          </a:p>
        </p:txBody>
      </p:sp>
    </p:spTree>
    <p:extLst>
      <p:ext uri="{BB962C8B-B14F-4D97-AF65-F5344CB8AC3E}">
        <p14:creationId xmlns:p14="http://schemas.microsoft.com/office/powerpoint/2010/main" val="1661480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29064" y="3337560"/>
            <a:ext cx="6480048" cy="1531600"/>
          </a:xfrm>
        </p:spPr>
        <p:txBody>
          <a:bodyPr vert="horz" lIns="45720" rIns="45720" anchor="t">
            <a:noAutofit/>
          </a:bodyPr>
          <a:lstStyle/>
          <a:p>
            <a:pPr algn="just"/>
            <a:r>
              <a:rPr lang="es-CO" sz="5400" cap="none"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rPr>
              <a:t>Renacimiento</a:t>
            </a:r>
            <a:endParaRPr lang="es-CO" sz="5400" cap="none" dirty="0">
              <a:ln w="19050">
                <a:solidFill>
                  <a:schemeClr val="tx2">
                    <a:tint val="1000"/>
                  </a:schemeClr>
                </a:solidFill>
                <a:prstDash val="solid"/>
              </a:ln>
              <a:solidFill>
                <a:schemeClr val="tx1"/>
              </a:solidFill>
              <a:effectLst>
                <a:outerShdw blurRad="50000" dist="50800" dir="7500000" algn="tl">
                  <a:srgbClr val="000000">
                    <a:shade val="5000"/>
                    <a:alpha val="35000"/>
                  </a:srgbClr>
                </a:outerShdw>
              </a:effectLst>
              <a:latin typeface="AvantGarde LT ExtraLight" panose="02000403030000020004" pitchFamily="2" charset="0"/>
            </a:endParaRPr>
          </a:p>
        </p:txBody>
      </p:sp>
    </p:spTree>
    <p:extLst>
      <p:ext uri="{BB962C8B-B14F-4D97-AF65-F5344CB8AC3E}">
        <p14:creationId xmlns:p14="http://schemas.microsoft.com/office/powerpoint/2010/main" val="593858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276872"/>
            <a:ext cx="7467600" cy="3849291"/>
          </a:xfrm>
        </p:spPr>
        <p:txBody>
          <a:bodyPr vert="horz">
            <a:normAutofit/>
          </a:bodyPr>
          <a:lstStyle/>
          <a:p>
            <a:pPr>
              <a:buClr>
                <a:schemeClr val="tx1"/>
              </a:buClr>
              <a:buFont typeface="Courier New" panose="02070309020205020404" pitchFamily="49" charset="0"/>
              <a:buChar char="o"/>
            </a:pPr>
            <a:r>
              <a:rPr lang="es-CO" sz="2800" dirty="0">
                <a:latin typeface="Calibri Light" panose="020F0302020204030204" pitchFamily="34" charset="0"/>
              </a:rPr>
              <a:t>En el mundo del renacimiento, en sus esferas espirituales y artísticas, estaba firmemente asentado en torno a los ideales clásicos de la antigua Roma y Grecia.</a:t>
            </a:r>
            <a:endParaRPr lang="es-CO" sz="2800" dirty="0">
              <a:latin typeface="Calibri Light" panose="020F0302020204030204" pitchFamily="34" charset="0"/>
            </a:endParaRPr>
          </a:p>
        </p:txBody>
      </p:sp>
    </p:spTree>
    <p:extLst>
      <p:ext uri="{BB962C8B-B14F-4D97-AF65-F5344CB8AC3E}">
        <p14:creationId xmlns:p14="http://schemas.microsoft.com/office/powerpoint/2010/main" val="4192782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dirty="0" smtClean="0"/>
              <a:t>La prensa manual para tipos móviles</a:t>
            </a:r>
            <a:endParaRPr lang="es-CO"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3978" y="2173185"/>
            <a:ext cx="3461763" cy="3887214"/>
          </a:xfrm>
        </p:spPr>
      </p:pic>
    </p:spTree>
    <p:extLst>
      <p:ext uri="{BB962C8B-B14F-4D97-AF65-F5344CB8AC3E}">
        <p14:creationId xmlns:p14="http://schemas.microsoft.com/office/powerpoint/2010/main" val="1330757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Tipos de escritura </a:t>
            </a:r>
            <a:endParaRPr lang="es-CO" dirty="0"/>
          </a:p>
        </p:txBody>
      </p:sp>
      <p:sp>
        <p:nvSpPr>
          <p:cNvPr id="5" name="Subtítulo 2"/>
          <p:cNvSpPr txBox="1">
            <a:spLocks/>
          </p:cNvSpPr>
          <p:nvPr/>
        </p:nvSpPr>
        <p:spPr>
          <a:xfrm>
            <a:off x="361901" y="2048143"/>
            <a:ext cx="4946370" cy="3989864"/>
          </a:xfrm>
          <a:prstGeom prst="rect">
            <a:avLst/>
          </a:prstGeom>
        </p:spPr>
        <p:txBody>
          <a:bodyPr vert="horz">
            <a:normAutofit/>
          </a:bodyPr>
          <a:lstStyle>
            <a:lvl1pPr marL="420624" indent="-384048">
              <a:spcBef>
                <a:spcPct val="20000"/>
              </a:spcBef>
              <a:buClr>
                <a:schemeClr val="tx1"/>
              </a:buClr>
              <a:buSzPct val="80000"/>
              <a:buFont typeface="Courier New" panose="02070309020205020404" pitchFamily="49" charset="0"/>
              <a:buChar char="o"/>
              <a:defRPr kumimoji="0" sz="2800">
                <a:latin typeface="Calibri Light" panose="020F0302020204030204" pitchFamily="34" charset="0"/>
              </a:defRPr>
            </a:lvl1pPr>
            <a:lvl2pPr marL="722376" indent="-274320">
              <a:spcBef>
                <a:spcPct val="20000"/>
              </a:spcBef>
              <a:buClr>
                <a:schemeClr val="accent1"/>
              </a:buClr>
              <a:buSzPct val="90000"/>
              <a:buFont typeface="Wingdings 2"/>
              <a:buChar char=""/>
              <a:defRPr kumimoji="0" sz="2600"/>
            </a:lvl2pPr>
            <a:lvl3pPr marL="1005840" indent="-256032">
              <a:spcBef>
                <a:spcPct val="20000"/>
              </a:spcBef>
              <a:buClr>
                <a:schemeClr val="accent2"/>
              </a:buClr>
              <a:buSzPct val="85000"/>
              <a:buFont typeface="Arial"/>
              <a:buChar char="○"/>
              <a:defRPr kumimoji="0" sz="2400"/>
            </a:lvl3pPr>
            <a:lvl4pPr marL="1280160" indent="-237744">
              <a:spcBef>
                <a:spcPct val="20000"/>
              </a:spcBef>
              <a:buClr>
                <a:schemeClr val="accent3"/>
              </a:buClr>
              <a:buSzPct val="90000"/>
              <a:buFont typeface="Wingdings 2"/>
              <a:buChar char=""/>
              <a:defRPr kumimoji="0" sz="2000"/>
            </a:lvl4pPr>
            <a:lvl5pPr marL="1490472" indent="-182880">
              <a:spcBef>
                <a:spcPct val="20000"/>
              </a:spcBef>
              <a:buClr>
                <a:schemeClr val="accent4"/>
              </a:buClr>
              <a:buSzPct val="100000"/>
              <a:buFont typeface="Arial"/>
              <a:buChar char="-"/>
              <a:defRPr kumimoji="0" sz="2000"/>
            </a:lvl5pPr>
            <a:lvl6pPr marL="1700784" indent="-182880">
              <a:spcBef>
                <a:spcPct val="20000"/>
              </a:spcBef>
              <a:buClr>
                <a:schemeClr val="accent5"/>
              </a:buClr>
              <a:buFont typeface="Arial"/>
              <a:buChar char="-"/>
              <a:defRPr kumimoji="0" sz="2000" baseline="0"/>
            </a:lvl6pPr>
            <a:lvl7pPr marL="1920240" indent="-182880">
              <a:spcBef>
                <a:spcPct val="20000"/>
              </a:spcBef>
              <a:buClr>
                <a:schemeClr val="accent6"/>
              </a:buClr>
              <a:buSzPct val="100000"/>
              <a:buFont typeface="Arial"/>
              <a:buChar char="•"/>
              <a:defRPr kumimoji="0" baseline="0"/>
            </a:lvl7pPr>
            <a:lvl8pPr marL="2139696" indent="-182880">
              <a:spcBef>
                <a:spcPct val="20000"/>
              </a:spcBef>
              <a:buClr>
                <a:schemeClr val="accent6"/>
              </a:buClr>
              <a:buFont typeface="Arial"/>
              <a:buChar char="▪"/>
              <a:defRPr kumimoji="0" sz="1600"/>
            </a:lvl8pPr>
            <a:lvl9pPr marL="2331720" indent="-182880">
              <a:spcBef>
                <a:spcPct val="20000"/>
              </a:spcBef>
              <a:buClr>
                <a:schemeClr val="accent6"/>
              </a:buClr>
              <a:buFont typeface="Arial"/>
              <a:buChar char="•"/>
              <a:defRPr kumimoji="0" sz="1600"/>
            </a:lvl9pPr>
          </a:lstStyle>
          <a:p>
            <a:r>
              <a:rPr lang="es-CO" dirty="0"/>
              <a:t>escritura manual alemana usada por Gutenberg en la biblia en 1450.</a:t>
            </a:r>
          </a:p>
          <a:p>
            <a:r>
              <a:rPr lang="es-CO" dirty="0"/>
              <a:t>escritura humanista basada en mayúsculas  e inscripciones romanas y las grafías de minúsculas carolingia. </a:t>
            </a:r>
            <a:endParaRPr lang="es-CO" dirty="0"/>
          </a:p>
        </p:txBody>
      </p:sp>
    </p:spTree>
    <p:extLst>
      <p:ext uri="{BB962C8B-B14F-4D97-AF65-F5344CB8AC3E}">
        <p14:creationId xmlns:p14="http://schemas.microsoft.com/office/powerpoint/2010/main" val="3364339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ctrTitle"/>
          </p:nvPr>
        </p:nvSpPr>
        <p:spPr>
          <a:xfrm>
            <a:off x="778428" y="-1105474"/>
            <a:ext cx="7543800" cy="3566160"/>
          </a:xfrm>
        </p:spPr>
        <p:txBody>
          <a:bodyPr/>
          <a:lstStyle/>
          <a:p>
            <a:r>
              <a:rPr lang="es-CO" dirty="0" smtClean="0"/>
              <a:t>La joya de la corona </a:t>
            </a:r>
            <a:endParaRPr lang="es-CO" dirty="0"/>
          </a:p>
        </p:txBody>
      </p:sp>
      <p:sp>
        <p:nvSpPr>
          <p:cNvPr id="3" name="Subtítulo 2"/>
          <p:cNvSpPr>
            <a:spLocks noGrp="1"/>
          </p:cNvSpPr>
          <p:nvPr>
            <p:ph type="subTitle" idx="1"/>
          </p:nvPr>
        </p:nvSpPr>
        <p:spPr>
          <a:xfrm>
            <a:off x="755576" y="1628800"/>
            <a:ext cx="7543800" cy="1143000"/>
          </a:xfrm>
        </p:spPr>
        <p:txBody>
          <a:bodyPr vert="horz">
            <a:normAutofit fontScale="92500" lnSpcReduction="20000"/>
          </a:bodyPr>
          <a:lstStyle/>
          <a:p>
            <a:pPr marL="420624" indent="-384048" algn="l">
              <a:buClr>
                <a:schemeClr val="tx1"/>
              </a:buClr>
              <a:buFont typeface="Courier New" panose="02070309020205020404" pitchFamily="49" charset="0"/>
              <a:buChar char="o"/>
            </a:pPr>
            <a:r>
              <a:rPr lang="es-CO" sz="2800" dirty="0">
                <a:latin typeface="Calibri Light" panose="020F0302020204030204" pitchFamily="34" charset="0"/>
              </a:rPr>
              <a:t>CLIAUD GARAMOND</a:t>
            </a:r>
          </a:p>
          <a:p>
            <a:pPr marL="420624" indent="-384048" algn="l">
              <a:buClr>
                <a:schemeClr val="tx1"/>
              </a:buClr>
              <a:buFont typeface="Courier New" panose="02070309020205020404" pitchFamily="49" charset="0"/>
              <a:buChar char="o"/>
            </a:pPr>
            <a:r>
              <a:rPr lang="es-CO" sz="2800" dirty="0" smtClean="0">
                <a:latin typeface="Calibri Light" panose="020F0302020204030204" pitchFamily="34" charset="0"/>
              </a:rPr>
              <a:t>creo </a:t>
            </a:r>
            <a:r>
              <a:rPr lang="es-CO" sz="2800" dirty="0">
                <a:latin typeface="Calibri Light" panose="020F0302020204030204" pitchFamily="34" charset="0"/>
              </a:rPr>
              <a:t>en Paris su </a:t>
            </a:r>
            <a:r>
              <a:rPr lang="es-CO" sz="2800" dirty="0" smtClean="0">
                <a:latin typeface="Calibri Light" panose="020F0302020204030204" pitchFamily="34" charset="0"/>
              </a:rPr>
              <a:t>propio </a:t>
            </a:r>
            <a:r>
              <a:rPr lang="es-CO" sz="2800" dirty="0">
                <a:latin typeface="Calibri Light" panose="020F0302020204030204" pitchFamily="34" charset="0"/>
              </a:rPr>
              <a:t>estilo basado en las romanas venecianas</a:t>
            </a:r>
            <a:endParaRPr lang="es-CO" sz="2800" dirty="0">
              <a:latin typeface="Calibri Light" panose="020F0302020204030204" pitchFamily="34" charset="0"/>
            </a:endParaRPr>
          </a:p>
        </p:txBody>
      </p:sp>
      <p:sp>
        <p:nvSpPr>
          <p:cNvPr id="4" name="Título 1"/>
          <p:cNvSpPr txBox="1">
            <a:spLocks/>
          </p:cNvSpPr>
          <p:nvPr/>
        </p:nvSpPr>
        <p:spPr>
          <a:xfrm>
            <a:off x="725612" y="2826574"/>
            <a:ext cx="7467600" cy="724942"/>
          </a:xfrm>
          <a:prstGeom prst="rect">
            <a:avLst/>
          </a:prstGeom>
        </p:spPr>
        <p:txBody>
          <a:bodyPr vert="horz" tIns="0" rIns="45720" bIns="0" anchor="b">
            <a:normAutofit/>
          </a:bodyPr>
          <a:lstStyle>
            <a:lvl1pPr marL="420624" indent="-384048">
              <a:spcBef>
                <a:spcPct val="20000"/>
              </a:spcBef>
              <a:buClr>
                <a:schemeClr val="tx1"/>
              </a:buClr>
              <a:buSzPct val="80000"/>
              <a:buFont typeface="Courier New" panose="02070309020205020404" pitchFamily="49" charset="0"/>
              <a:buChar char="o"/>
              <a:defRPr kumimoji="0" sz="2800">
                <a:effectLst/>
                <a:latin typeface="Calibri Light" panose="020F0302020204030204" pitchFamily="34" charset="0"/>
              </a:defRPr>
            </a:lvl1pPr>
            <a:lvl2pPr indent="0" algn="ctr">
              <a:spcBef>
                <a:spcPct val="20000"/>
              </a:spcBef>
              <a:buClr>
                <a:schemeClr val="accent1"/>
              </a:buClr>
              <a:buSzPct val="90000"/>
              <a:buFont typeface="Wingdings 2"/>
              <a:buNone/>
              <a:defRPr kumimoji="0" sz="2600"/>
            </a:lvl2pPr>
            <a:lvl3pPr indent="0" algn="ctr">
              <a:spcBef>
                <a:spcPct val="20000"/>
              </a:spcBef>
              <a:buClr>
                <a:schemeClr val="accent2"/>
              </a:buClr>
              <a:buSzPct val="85000"/>
              <a:buFont typeface="Arial"/>
              <a:buNone/>
              <a:defRPr kumimoji="0" sz="2400"/>
            </a:lvl3pPr>
            <a:lvl4pPr indent="0" algn="ctr">
              <a:spcBef>
                <a:spcPct val="20000"/>
              </a:spcBef>
              <a:buClr>
                <a:schemeClr val="accent3"/>
              </a:buClr>
              <a:buSzPct val="90000"/>
              <a:buFont typeface="Wingdings 2"/>
              <a:buNone/>
              <a:defRPr kumimoji="0" sz="2000"/>
            </a:lvl4pPr>
            <a:lvl5pPr indent="0" algn="ctr">
              <a:spcBef>
                <a:spcPct val="20000"/>
              </a:spcBef>
              <a:buClr>
                <a:schemeClr val="accent4"/>
              </a:buClr>
              <a:buSzPct val="100000"/>
              <a:buFont typeface="Arial"/>
              <a:buNone/>
              <a:defRPr kumimoji="0" sz="2000"/>
            </a:lvl5pPr>
            <a:lvl6pPr indent="0" algn="ctr">
              <a:spcBef>
                <a:spcPct val="20000"/>
              </a:spcBef>
              <a:buClr>
                <a:schemeClr val="accent5"/>
              </a:buClr>
              <a:buFont typeface="Arial"/>
              <a:buNone/>
              <a:defRPr kumimoji="0" sz="2000" baseline="0"/>
            </a:lvl6pPr>
            <a:lvl7pPr indent="0" algn="ctr">
              <a:spcBef>
                <a:spcPct val="20000"/>
              </a:spcBef>
              <a:buClr>
                <a:schemeClr val="accent6"/>
              </a:buClr>
              <a:buSzPct val="100000"/>
              <a:buFont typeface="Arial"/>
              <a:buNone/>
              <a:defRPr kumimoji="0" baseline="0"/>
            </a:lvl7pPr>
            <a:lvl8pPr indent="0" algn="ctr">
              <a:spcBef>
                <a:spcPct val="20000"/>
              </a:spcBef>
              <a:buClr>
                <a:schemeClr val="accent6"/>
              </a:buClr>
              <a:buFont typeface="Arial"/>
              <a:buNone/>
              <a:defRPr kumimoji="0" sz="1600"/>
            </a:lvl8pPr>
            <a:lvl9pPr indent="0" algn="ctr">
              <a:spcBef>
                <a:spcPct val="20000"/>
              </a:spcBef>
              <a:buClr>
                <a:schemeClr val="accent6"/>
              </a:buClr>
              <a:buFont typeface="Arial"/>
              <a:buNone/>
              <a:defRPr kumimoji="0" sz="1600"/>
            </a:lvl9pPr>
          </a:lstStyle>
          <a:p>
            <a:r>
              <a:rPr lang="es-CO" dirty="0"/>
              <a:t>SEGUNDA MITAD DEL SIGLO XIX (HISTORISISMO)</a:t>
            </a:r>
          </a:p>
        </p:txBody>
      </p:sp>
      <p:sp>
        <p:nvSpPr>
          <p:cNvPr id="5" name="Marcador de contenido 2"/>
          <p:cNvSpPr txBox="1">
            <a:spLocks/>
          </p:cNvSpPr>
          <p:nvPr/>
        </p:nvSpPr>
        <p:spPr>
          <a:xfrm>
            <a:off x="725612" y="3330630"/>
            <a:ext cx="7543800" cy="1372384"/>
          </a:xfrm>
          <a:prstGeom prst="rect">
            <a:avLst/>
          </a:prstGeom>
        </p:spPr>
        <p:txBody>
          <a:bodyPr vert="horz" lIns="45720" tIns="0" rIns="45720" bIns="0" anchor="b">
            <a:normAutofit/>
          </a:bodyPr>
          <a:lstStyle>
            <a:lvl1pPr marL="0" indent="0" algn="r"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457200" indent="0" algn="ctr" rtl="0" eaLnBrk="1" latinLnBrk="0" hangingPunct="1">
              <a:spcBef>
                <a:spcPct val="20000"/>
              </a:spcBef>
              <a:buClr>
                <a:schemeClr val="accent1"/>
              </a:buClr>
              <a:buSzPct val="90000"/>
              <a:buFont typeface="Wingdings 2"/>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85000"/>
              <a:buFont typeface="Arial"/>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90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100000"/>
              <a:buFont typeface="Arial"/>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Arial"/>
              <a:buNone/>
              <a:defRPr kumimoji="0" sz="2000" kern="1200" baseline="0">
                <a:solidFill>
                  <a:schemeClr val="tx1"/>
                </a:solidFill>
                <a:latin typeface="+mn-lt"/>
                <a:ea typeface="+mn-ea"/>
                <a:cs typeface="+mn-cs"/>
              </a:defRPr>
            </a:lvl6pPr>
            <a:lvl7pPr marL="2743200" indent="0" algn="ctr" rtl="0" eaLnBrk="1" latinLnBrk="0" hangingPunct="1">
              <a:spcBef>
                <a:spcPct val="20000"/>
              </a:spcBef>
              <a:buClr>
                <a:schemeClr val="accent6"/>
              </a:buClr>
              <a:buSzPct val="100000"/>
              <a:buFont typeface="Arial"/>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9pPr>
          </a:lstStyle>
          <a:p>
            <a:pPr>
              <a:buClr>
                <a:schemeClr val="tx1"/>
              </a:buClr>
              <a:buFont typeface="Courier New" panose="02070309020205020404" pitchFamily="49" charset="0"/>
              <a:buChar char="o"/>
            </a:pPr>
            <a:r>
              <a:rPr lang="es-CO" sz="2800" smtClean="0">
                <a:latin typeface="Calibri Light" panose="020F0302020204030204" pitchFamily="34" charset="0"/>
              </a:rPr>
              <a:t>sobre 1860, el diseño se caracteriza por la adopción de formas del pasado</a:t>
            </a:r>
            <a:endParaRPr lang="es-CO" sz="2800" dirty="0">
              <a:latin typeface="Calibri Light" panose="020F0302020204030204" pitchFamily="34" charset="0"/>
            </a:endParaRPr>
          </a:p>
        </p:txBody>
      </p:sp>
    </p:spTree>
    <p:extLst>
      <p:ext uri="{BB962C8B-B14F-4D97-AF65-F5344CB8AC3E}">
        <p14:creationId xmlns:p14="http://schemas.microsoft.com/office/powerpoint/2010/main" val="1797112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Override1.xml><?xml version="1.0" encoding="utf-8"?>
<a:themeOverride xmlns:a="http://schemas.openxmlformats.org/drawingml/2006/main">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emplate/>
  <TotalTime>250</TotalTime>
  <Words>993</Words>
  <Application>Microsoft Office PowerPoint</Application>
  <PresentationFormat>Presentación en pantalla (4:3)</PresentationFormat>
  <Paragraphs>67</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Técnico</vt:lpstr>
      <vt:lpstr>Los orígenes  de el Diseño  Visual a nivel  Universitario</vt:lpstr>
      <vt:lpstr>Introducción:</vt:lpstr>
      <vt:lpstr>Efectos:</vt:lpstr>
      <vt:lpstr>Diseño :</vt:lpstr>
      <vt:lpstr>Renacimiento</vt:lpstr>
      <vt:lpstr>Presentación de PowerPoint</vt:lpstr>
      <vt:lpstr>La prensa manual para tipos móviles</vt:lpstr>
      <vt:lpstr>Tipos de escritura </vt:lpstr>
      <vt:lpstr>La joya de la corona </vt:lpstr>
      <vt:lpstr>El movimiento arts and crafts </vt:lpstr>
      <vt:lpstr>Presentación de PowerPoint</vt:lpstr>
      <vt:lpstr>Presentación de PowerPoint</vt:lpstr>
      <vt:lpstr>Presentación de PowerPoint</vt:lpstr>
      <vt:lpstr>ESTILO INTERNACIONAL</vt:lpstr>
      <vt:lpstr>Presentación de PowerPoint</vt:lpstr>
      <vt:lpstr>Presentación de PowerPoint</vt:lpstr>
      <vt:lpstr>Presentación de PowerPoint</vt:lpstr>
      <vt:lpstr>Presentación de PowerPoint</vt:lpstr>
      <vt:lpstr>Escuela de Arte Aplicado de Zúrich</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orígenes del Diseño Visual a nivel Universitario</dc:title>
  <dc:creator>DEVR</dc:creator>
  <cp:lastModifiedBy>DEVR</cp:lastModifiedBy>
  <cp:revision>22</cp:revision>
  <dcterms:created xsi:type="dcterms:W3CDTF">2015-08-17T16:26:18Z</dcterms:created>
  <dcterms:modified xsi:type="dcterms:W3CDTF">2015-08-20T02:09:42Z</dcterms:modified>
</cp:coreProperties>
</file>